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wav"/>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9" r:id="rId2"/>
    <p:sldId id="258" r:id="rId3"/>
    <p:sldId id="256" r:id="rId4"/>
    <p:sldId id="261" r:id="rId5"/>
    <p:sldId id="262" r:id="rId6"/>
    <p:sldId id="263" r:id="rId7"/>
    <p:sldId id="265" r:id="rId8"/>
    <p:sldId id="266" r:id="rId9"/>
    <p:sldId id="264" r:id="rId10"/>
    <p:sldId id="260" r:id="rId11"/>
    <p:sldId id="268" r:id="rId12"/>
    <p:sldId id="271" r:id="rId13"/>
    <p:sldId id="267" r:id="rId14"/>
    <p:sldId id="270" r:id="rId15"/>
    <p:sldId id="272" r:id="rId16"/>
    <p:sldId id="269" r:id="rId17"/>
    <p:sldId id="273" r:id="rId18"/>
    <p:sldId id="274" r:id="rId19"/>
    <p:sldId id="275" r:id="rId20"/>
    <p:sldId id="276" r:id="rId21"/>
    <p:sldId id="277"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595" autoAdjust="0"/>
  </p:normalViewPr>
  <p:slideViewPr>
    <p:cSldViewPr>
      <p:cViewPr>
        <p:scale>
          <a:sx n="40" d="100"/>
          <a:sy n="40" d="100"/>
        </p:scale>
        <p:origin x="-1380" y="-62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1B3FBD-57DA-4246-953F-4A6739996BDA}" type="datetimeFigureOut">
              <a:rPr lang="en-GB" smtClean="0"/>
              <a:t>02/10/2012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A7BD48-EB70-4D87-B224-226A492FEC83}" type="slidenum">
              <a:rPr lang="en-GB" smtClean="0"/>
              <a:t>‹#›</a:t>
            </a:fld>
            <a:endParaRPr lang="en-GB"/>
          </a:p>
        </p:txBody>
      </p:sp>
    </p:spTree>
    <p:extLst>
      <p:ext uri="{BB962C8B-B14F-4D97-AF65-F5344CB8AC3E}">
        <p14:creationId xmlns:p14="http://schemas.microsoft.com/office/powerpoint/2010/main" val="3342069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D25A7C-3066-4CAD-8735-67FAFBBE2283}" type="slidenum">
              <a:rPr lang="en-GB"/>
              <a:pPr/>
              <a:t>2</a:t>
            </a:fld>
            <a:endParaRPr lang="en-GB"/>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r>
              <a:rPr lang="en-GB" dirty="0" err="1" smtClean="0"/>
              <a:t>Wipeout</a:t>
            </a:r>
            <a:r>
              <a:rPr lang="en-GB" dirty="0" smtClean="0"/>
              <a:t>: I plan to use this by asking</a:t>
            </a:r>
            <a:r>
              <a:rPr lang="en-GB" baseline="0" dirty="0" smtClean="0"/>
              <a:t> students in teams of three to name the amount they think they can correctly identify. This will encourage group revision of key criticisms. Then gain feedback from the groups by asking them to explain which are criticisms and why they are criticisms. Possible </a:t>
            </a:r>
            <a:r>
              <a:rPr lang="en-GB" baseline="0" dirty="0" err="1" smtClean="0"/>
              <a:t>ext</a:t>
            </a:r>
            <a:r>
              <a:rPr lang="en-GB" baseline="0" dirty="0" smtClean="0"/>
              <a:t>: rate them according to how damaging they are to the argument. Draw out understanding of LEIBNIZ in order to set up understanding of Russell and Coplestone.</a:t>
            </a:r>
            <a:endParaRPr lang="en-GB"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CA7BD48-EB70-4D87-B224-226A492FEC83}" type="slidenum">
              <a:rPr lang="en-GB" smtClean="0"/>
              <a:t>20</a:t>
            </a:fld>
            <a:endParaRPr lang="en-GB"/>
          </a:p>
        </p:txBody>
      </p:sp>
    </p:spTree>
    <p:extLst>
      <p:ext uri="{BB962C8B-B14F-4D97-AF65-F5344CB8AC3E}">
        <p14:creationId xmlns:p14="http://schemas.microsoft.com/office/powerpoint/2010/main" val="3068291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Car example:</a:t>
            </a:r>
            <a:r>
              <a:rPr lang="en-GB" baseline="0" dirty="0" smtClean="0"/>
              <a:t> the reason why the car exists is because….it was built etc.</a:t>
            </a:r>
            <a:endParaRPr lang="en-GB" dirty="0"/>
          </a:p>
        </p:txBody>
      </p:sp>
      <p:sp>
        <p:nvSpPr>
          <p:cNvPr id="4" name="Slide Number Placeholder 3"/>
          <p:cNvSpPr>
            <a:spLocks noGrp="1"/>
          </p:cNvSpPr>
          <p:nvPr>
            <p:ph type="sldNum" sz="quarter" idx="10"/>
          </p:nvPr>
        </p:nvSpPr>
        <p:spPr/>
        <p:txBody>
          <a:bodyPr/>
          <a:lstStyle/>
          <a:p>
            <a:fld id="{4CA7BD48-EB70-4D87-B224-226A492FEC83}" type="slidenum">
              <a:rPr lang="en-GB" smtClean="0"/>
              <a:t>5</a:t>
            </a:fld>
            <a:endParaRPr lang="en-GB"/>
          </a:p>
        </p:txBody>
      </p:sp>
    </p:spTree>
    <p:extLst>
      <p:ext uri="{BB962C8B-B14F-4D97-AF65-F5344CB8AC3E}">
        <p14:creationId xmlns:p14="http://schemas.microsoft.com/office/powerpoint/2010/main" val="2128103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CA7BD48-EB70-4D87-B224-226A492FEC83}" type="slidenum">
              <a:rPr lang="en-GB" smtClean="0"/>
              <a:t>6</a:t>
            </a:fld>
            <a:endParaRPr lang="en-GB"/>
          </a:p>
        </p:txBody>
      </p:sp>
    </p:spTree>
    <p:extLst>
      <p:ext uri="{BB962C8B-B14F-4D97-AF65-F5344CB8AC3E}">
        <p14:creationId xmlns:p14="http://schemas.microsoft.com/office/powerpoint/2010/main" val="2128103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CA7BD48-EB70-4D87-B224-226A492FEC83}" type="slidenum">
              <a:rPr lang="en-GB" smtClean="0"/>
              <a:t>7</a:t>
            </a:fld>
            <a:endParaRPr lang="en-GB"/>
          </a:p>
        </p:txBody>
      </p:sp>
    </p:spTree>
    <p:extLst>
      <p:ext uri="{BB962C8B-B14F-4D97-AF65-F5344CB8AC3E}">
        <p14:creationId xmlns:p14="http://schemas.microsoft.com/office/powerpoint/2010/main" val="2128103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Ext:</a:t>
            </a:r>
            <a:r>
              <a:rPr lang="en-GB" baseline="0" dirty="0" smtClean="0"/>
              <a:t> what are the problems with trying to give a sufficient reason? How do we know when we have achieved a sufficient reason?</a:t>
            </a:r>
            <a:endParaRPr lang="en-GB" dirty="0"/>
          </a:p>
        </p:txBody>
      </p:sp>
      <p:sp>
        <p:nvSpPr>
          <p:cNvPr id="4" name="Slide Number Placeholder 3"/>
          <p:cNvSpPr>
            <a:spLocks noGrp="1"/>
          </p:cNvSpPr>
          <p:nvPr>
            <p:ph type="sldNum" sz="quarter" idx="10"/>
          </p:nvPr>
        </p:nvSpPr>
        <p:spPr/>
        <p:txBody>
          <a:bodyPr/>
          <a:lstStyle/>
          <a:p>
            <a:fld id="{4CA7BD48-EB70-4D87-B224-226A492FEC83}" type="slidenum">
              <a:rPr lang="en-GB" smtClean="0"/>
              <a:t>8</a:t>
            </a:fld>
            <a:endParaRPr lang="en-GB"/>
          </a:p>
        </p:txBody>
      </p:sp>
    </p:spTree>
    <p:extLst>
      <p:ext uri="{BB962C8B-B14F-4D97-AF65-F5344CB8AC3E}">
        <p14:creationId xmlns:p14="http://schemas.microsoft.com/office/powerpoint/2010/main" val="2128103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CA7BD48-EB70-4D87-B224-226A492FEC83}" type="slidenum">
              <a:rPr lang="en-GB" smtClean="0"/>
              <a:t>9</a:t>
            </a:fld>
            <a:endParaRPr lang="en-GB"/>
          </a:p>
        </p:txBody>
      </p:sp>
    </p:spTree>
    <p:extLst>
      <p:ext uri="{BB962C8B-B14F-4D97-AF65-F5344CB8AC3E}">
        <p14:creationId xmlns:p14="http://schemas.microsoft.com/office/powerpoint/2010/main" val="2128103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CA7BD48-EB70-4D87-B224-226A492FEC83}" type="slidenum">
              <a:rPr lang="en-GB" smtClean="0"/>
              <a:t>10</a:t>
            </a:fld>
            <a:endParaRPr lang="en-GB"/>
          </a:p>
        </p:txBody>
      </p:sp>
    </p:spTree>
    <p:extLst>
      <p:ext uri="{BB962C8B-B14F-4D97-AF65-F5344CB8AC3E}">
        <p14:creationId xmlns:p14="http://schemas.microsoft.com/office/powerpoint/2010/main" val="3497560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When presenting the match example (use</a:t>
            </a:r>
            <a:r>
              <a:rPr lang="en-GB" baseline="0" dirty="0" smtClean="0"/>
              <a:t> a match)</a:t>
            </a:r>
            <a:r>
              <a:rPr lang="en-GB" dirty="0" smtClean="0"/>
              <a:t>:</a:t>
            </a:r>
            <a:r>
              <a:rPr lang="en-GB" baseline="0" dirty="0" smtClean="0"/>
              <a:t> ask students at what stage they think we have provided a sufficient explanation for the flame. Then apply to the argument from contingency. E.g. does a reference to infinity provide us with a full or sufficient explanation?</a:t>
            </a:r>
            <a:endParaRPr lang="en-GB" dirty="0"/>
          </a:p>
        </p:txBody>
      </p:sp>
      <p:sp>
        <p:nvSpPr>
          <p:cNvPr id="4" name="Slide Number Placeholder 3"/>
          <p:cNvSpPr>
            <a:spLocks noGrp="1"/>
          </p:cNvSpPr>
          <p:nvPr>
            <p:ph type="sldNum" sz="quarter" idx="10"/>
          </p:nvPr>
        </p:nvSpPr>
        <p:spPr/>
        <p:txBody>
          <a:bodyPr/>
          <a:lstStyle/>
          <a:p>
            <a:fld id="{4CA7BD48-EB70-4D87-B224-226A492FEC83}" type="slidenum">
              <a:rPr lang="en-GB" smtClean="0"/>
              <a:t>16</a:t>
            </a:fld>
            <a:endParaRPr lang="en-GB"/>
          </a:p>
        </p:txBody>
      </p:sp>
    </p:spTree>
    <p:extLst>
      <p:ext uri="{BB962C8B-B14F-4D97-AF65-F5344CB8AC3E}">
        <p14:creationId xmlns:p14="http://schemas.microsoft.com/office/powerpoint/2010/main" val="1827572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Discuss answers: encourage G&amp;T to explore 3. in more detail. Link to religious language.</a:t>
            </a:r>
            <a:endParaRPr lang="en-GB" dirty="0"/>
          </a:p>
        </p:txBody>
      </p:sp>
      <p:sp>
        <p:nvSpPr>
          <p:cNvPr id="4" name="Slide Number Placeholder 3"/>
          <p:cNvSpPr>
            <a:spLocks noGrp="1"/>
          </p:cNvSpPr>
          <p:nvPr>
            <p:ph type="sldNum" sz="quarter" idx="10"/>
          </p:nvPr>
        </p:nvSpPr>
        <p:spPr/>
        <p:txBody>
          <a:bodyPr/>
          <a:lstStyle/>
          <a:p>
            <a:fld id="{4CA7BD48-EB70-4D87-B224-226A492FEC83}" type="slidenum">
              <a:rPr lang="en-GB" smtClean="0"/>
              <a:t>19</a:t>
            </a:fld>
            <a:endParaRPr lang="en-GB"/>
          </a:p>
        </p:txBody>
      </p:sp>
    </p:spTree>
    <p:extLst>
      <p:ext uri="{BB962C8B-B14F-4D97-AF65-F5344CB8AC3E}">
        <p14:creationId xmlns:p14="http://schemas.microsoft.com/office/powerpoint/2010/main" val="3068291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753851A-DC7E-417A-AA39-03B041624F95}" type="datetimeFigureOut">
              <a:rPr lang="en-GB" smtClean="0"/>
              <a:t>02/10/2012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9436A7-A3BF-4500-9068-70CEBCB3A83E}" type="slidenum">
              <a:rPr lang="en-GB" smtClean="0"/>
              <a:t>‹#›</a:t>
            </a:fld>
            <a:endParaRPr lang="en-GB"/>
          </a:p>
        </p:txBody>
      </p:sp>
    </p:spTree>
    <p:extLst>
      <p:ext uri="{BB962C8B-B14F-4D97-AF65-F5344CB8AC3E}">
        <p14:creationId xmlns:p14="http://schemas.microsoft.com/office/powerpoint/2010/main" val="1401818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753851A-DC7E-417A-AA39-03B041624F95}" type="datetimeFigureOut">
              <a:rPr lang="en-GB" smtClean="0"/>
              <a:t>02/10/2012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9436A7-A3BF-4500-9068-70CEBCB3A83E}" type="slidenum">
              <a:rPr lang="en-GB" smtClean="0"/>
              <a:t>‹#›</a:t>
            </a:fld>
            <a:endParaRPr lang="en-GB"/>
          </a:p>
        </p:txBody>
      </p:sp>
    </p:spTree>
    <p:extLst>
      <p:ext uri="{BB962C8B-B14F-4D97-AF65-F5344CB8AC3E}">
        <p14:creationId xmlns:p14="http://schemas.microsoft.com/office/powerpoint/2010/main" val="1099537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753851A-DC7E-417A-AA39-03B041624F95}" type="datetimeFigureOut">
              <a:rPr lang="en-GB" smtClean="0"/>
              <a:t>02/10/2012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9436A7-A3BF-4500-9068-70CEBCB3A83E}" type="slidenum">
              <a:rPr lang="en-GB" smtClean="0"/>
              <a:t>‹#›</a:t>
            </a:fld>
            <a:endParaRPr lang="en-GB"/>
          </a:p>
        </p:txBody>
      </p:sp>
    </p:spTree>
    <p:extLst>
      <p:ext uri="{BB962C8B-B14F-4D97-AF65-F5344CB8AC3E}">
        <p14:creationId xmlns:p14="http://schemas.microsoft.com/office/powerpoint/2010/main" val="2965591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C2350E13-4DE2-47D9-A905-94A0F6C08786}" type="slidenum">
              <a:rPr lang="en-US"/>
              <a:pPr/>
              <a:t>‹#›</a:t>
            </a:fld>
            <a:endParaRPr lang="en-US"/>
          </a:p>
        </p:txBody>
      </p:sp>
    </p:spTree>
    <p:extLst>
      <p:ext uri="{BB962C8B-B14F-4D97-AF65-F5344CB8AC3E}">
        <p14:creationId xmlns:p14="http://schemas.microsoft.com/office/powerpoint/2010/main" val="26989708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753851A-DC7E-417A-AA39-03B041624F95}" type="datetimeFigureOut">
              <a:rPr lang="en-GB" smtClean="0"/>
              <a:t>02/10/2012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9436A7-A3BF-4500-9068-70CEBCB3A83E}" type="slidenum">
              <a:rPr lang="en-GB" smtClean="0"/>
              <a:t>‹#›</a:t>
            </a:fld>
            <a:endParaRPr lang="en-GB"/>
          </a:p>
        </p:txBody>
      </p:sp>
    </p:spTree>
    <p:extLst>
      <p:ext uri="{BB962C8B-B14F-4D97-AF65-F5344CB8AC3E}">
        <p14:creationId xmlns:p14="http://schemas.microsoft.com/office/powerpoint/2010/main" val="4001063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53851A-DC7E-417A-AA39-03B041624F95}" type="datetimeFigureOut">
              <a:rPr lang="en-GB" smtClean="0"/>
              <a:t>02/10/2012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9436A7-A3BF-4500-9068-70CEBCB3A83E}" type="slidenum">
              <a:rPr lang="en-GB" smtClean="0"/>
              <a:t>‹#›</a:t>
            </a:fld>
            <a:endParaRPr lang="en-GB"/>
          </a:p>
        </p:txBody>
      </p:sp>
    </p:spTree>
    <p:extLst>
      <p:ext uri="{BB962C8B-B14F-4D97-AF65-F5344CB8AC3E}">
        <p14:creationId xmlns:p14="http://schemas.microsoft.com/office/powerpoint/2010/main" val="2585095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753851A-DC7E-417A-AA39-03B041624F95}" type="datetimeFigureOut">
              <a:rPr lang="en-GB" smtClean="0"/>
              <a:t>02/10/2012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B9436A7-A3BF-4500-9068-70CEBCB3A83E}" type="slidenum">
              <a:rPr lang="en-GB" smtClean="0"/>
              <a:t>‹#›</a:t>
            </a:fld>
            <a:endParaRPr lang="en-GB"/>
          </a:p>
        </p:txBody>
      </p:sp>
    </p:spTree>
    <p:extLst>
      <p:ext uri="{BB962C8B-B14F-4D97-AF65-F5344CB8AC3E}">
        <p14:creationId xmlns:p14="http://schemas.microsoft.com/office/powerpoint/2010/main" val="3431247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753851A-DC7E-417A-AA39-03B041624F95}" type="datetimeFigureOut">
              <a:rPr lang="en-GB" smtClean="0"/>
              <a:t>02/10/2012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B9436A7-A3BF-4500-9068-70CEBCB3A83E}" type="slidenum">
              <a:rPr lang="en-GB" smtClean="0"/>
              <a:t>‹#›</a:t>
            </a:fld>
            <a:endParaRPr lang="en-GB"/>
          </a:p>
        </p:txBody>
      </p:sp>
    </p:spTree>
    <p:extLst>
      <p:ext uri="{BB962C8B-B14F-4D97-AF65-F5344CB8AC3E}">
        <p14:creationId xmlns:p14="http://schemas.microsoft.com/office/powerpoint/2010/main" val="28684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753851A-DC7E-417A-AA39-03B041624F95}" type="datetimeFigureOut">
              <a:rPr lang="en-GB" smtClean="0"/>
              <a:t>02/10/2012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B9436A7-A3BF-4500-9068-70CEBCB3A83E}" type="slidenum">
              <a:rPr lang="en-GB" smtClean="0"/>
              <a:t>‹#›</a:t>
            </a:fld>
            <a:endParaRPr lang="en-GB"/>
          </a:p>
        </p:txBody>
      </p:sp>
    </p:spTree>
    <p:extLst>
      <p:ext uri="{BB962C8B-B14F-4D97-AF65-F5344CB8AC3E}">
        <p14:creationId xmlns:p14="http://schemas.microsoft.com/office/powerpoint/2010/main" val="2627760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53851A-DC7E-417A-AA39-03B041624F95}" type="datetimeFigureOut">
              <a:rPr lang="en-GB" smtClean="0"/>
              <a:t>02/10/2012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B9436A7-A3BF-4500-9068-70CEBCB3A83E}" type="slidenum">
              <a:rPr lang="en-GB" smtClean="0"/>
              <a:t>‹#›</a:t>
            </a:fld>
            <a:endParaRPr lang="en-GB"/>
          </a:p>
        </p:txBody>
      </p:sp>
    </p:spTree>
    <p:extLst>
      <p:ext uri="{BB962C8B-B14F-4D97-AF65-F5344CB8AC3E}">
        <p14:creationId xmlns:p14="http://schemas.microsoft.com/office/powerpoint/2010/main" val="1877834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53851A-DC7E-417A-AA39-03B041624F95}" type="datetimeFigureOut">
              <a:rPr lang="en-GB" smtClean="0"/>
              <a:t>02/10/2012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B9436A7-A3BF-4500-9068-70CEBCB3A83E}" type="slidenum">
              <a:rPr lang="en-GB" smtClean="0"/>
              <a:t>‹#›</a:t>
            </a:fld>
            <a:endParaRPr lang="en-GB"/>
          </a:p>
        </p:txBody>
      </p:sp>
    </p:spTree>
    <p:extLst>
      <p:ext uri="{BB962C8B-B14F-4D97-AF65-F5344CB8AC3E}">
        <p14:creationId xmlns:p14="http://schemas.microsoft.com/office/powerpoint/2010/main" val="1758459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53851A-DC7E-417A-AA39-03B041624F95}" type="datetimeFigureOut">
              <a:rPr lang="en-GB" smtClean="0"/>
              <a:t>02/10/2012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B9436A7-A3BF-4500-9068-70CEBCB3A83E}" type="slidenum">
              <a:rPr lang="en-GB" smtClean="0"/>
              <a:t>‹#›</a:t>
            </a:fld>
            <a:endParaRPr lang="en-GB"/>
          </a:p>
        </p:txBody>
      </p:sp>
    </p:spTree>
    <p:extLst>
      <p:ext uri="{BB962C8B-B14F-4D97-AF65-F5344CB8AC3E}">
        <p14:creationId xmlns:p14="http://schemas.microsoft.com/office/powerpoint/2010/main" val="3154607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53851A-DC7E-417A-AA39-03B041624F95}" type="datetimeFigureOut">
              <a:rPr lang="en-GB" smtClean="0"/>
              <a:t>02/10/2012</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9436A7-A3BF-4500-9068-70CEBCB3A83E}" type="slidenum">
              <a:rPr lang="en-GB" smtClean="0"/>
              <a:t>‹#›</a:t>
            </a:fld>
            <a:endParaRPr lang="en-GB"/>
          </a:p>
        </p:txBody>
      </p:sp>
    </p:spTree>
    <p:extLst>
      <p:ext uri="{BB962C8B-B14F-4D97-AF65-F5344CB8AC3E}">
        <p14:creationId xmlns:p14="http://schemas.microsoft.com/office/powerpoint/2010/main" val="42018100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file:///\\server\CLIFFORDH$\Rachael%20PGCE\Jewish%20Music.avi" TargetMode="External"/><Relationship Id="rId1" Type="http://schemas.openxmlformats.org/officeDocument/2006/relationships/audio" Target="../media/audio1.wav"/><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332656"/>
            <a:ext cx="7772400" cy="1470025"/>
          </a:xfrm>
          <a:ln>
            <a:solidFill>
              <a:schemeClr val="tx1"/>
            </a:solidFill>
          </a:ln>
        </p:spPr>
        <p:txBody>
          <a:bodyPr>
            <a:normAutofit/>
          </a:bodyPr>
          <a:lstStyle/>
          <a:p>
            <a:r>
              <a:rPr lang="en-GB" sz="4800" dirty="0" smtClean="0">
                <a:effectLst>
                  <a:outerShdw blurRad="38100" dist="38100" dir="2700000" algn="tl">
                    <a:srgbClr val="000000">
                      <a:alpha val="43137"/>
                    </a:srgbClr>
                  </a:outerShdw>
                </a:effectLst>
                <a:latin typeface="Times New Roman" pitchFamily="18" charset="0"/>
                <a:cs typeface="Times New Roman" pitchFamily="18" charset="0"/>
              </a:rPr>
              <a:t>The Cosmological Argument</a:t>
            </a:r>
            <a:endParaRPr lang="en-GB" sz="4800"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Subtitle 2"/>
          <p:cNvSpPr>
            <a:spLocks noGrp="1"/>
          </p:cNvSpPr>
          <p:nvPr>
            <p:ph type="subTitle" idx="1"/>
          </p:nvPr>
        </p:nvSpPr>
        <p:spPr>
          <a:xfrm>
            <a:off x="1475656" y="1556792"/>
            <a:ext cx="6400800" cy="1752600"/>
          </a:xfrm>
          <a:solidFill>
            <a:schemeClr val="bg1"/>
          </a:solidFill>
          <a:ln>
            <a:solidFill>
              <a:schemeClr val="tx1"/>
            </a:solidFill>
          </a:ln>
        </p:spPr>
        <p:txBody>
          <a:bodyPr/>
          <a:lstStyle/>
          <a:p>
            <a:r>
              <a:rPr lang="en-GB" b="1" dirty="0" smtClean="0">
                <a:solidFill>
                  <a:srgbClr val="FF0000"/>
                </a:solidFill>
              </a:rPr>
              <a:t>Starter: </a:t>
            </a:r>
            <a:r>
              <a:rPr lang="en-GB" dirty="0" smtClean="0">
                <a:solidFill>
                  <a:srgbClr val="FF0000"/>
                </a:solidFill>
              </a:rPr>
              <a:t>Two minutes to examine your essays. Remind yourself of the key </a:t>
            </a:r>
            <a:r>
              <a:rPr lang="en-GB" u="sng" dirty="0" smtClean="0">
                <a:solidFill>
                  <a:srgbClr val="FF0000"/>
                </a:solidFill>
              </a:rPr>
              <a:t>criticisms</a:t>
            </a:r>
            <a:r>
              <a:rPr lang="en-GB" dirty="0" smtClean="0">
                <a:solidFill>
                  <a:srgbClr val="FF0000"/>
                </a:solidFill>
              </a:rPr>
              <a:t> from Hume and others.</a:t>
            </a:r>
            <a:endParaRPr lang="en-GB" dirty="0">
              <a:solidFill>
                <a:srgbClr val="FF0000"/>
              </a:solidFill>
            </a:endParaRPr>
          </a:p>
        </p:txBody>
      </p:sp>
      <p:pic>
        <p:nvPicPr>
          <p:cNvPr id="2050" name="Picture 2" descr="http://t2.gstatic.com/images?q=tbn:ANd9GcRGBiRNZyw8zYuZyiJRqzOjVuHFPwjbrhj1rvuEVHLgbjSUAioYPQ1OXoryV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667073"/>
            <a:ext cx="2232248" cy="30267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2" name="Picture 4" descr="http://therelativeabsolute.files.wordpress.com/2008/12/600full-karl-popp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3105" y="3503006"/>
            <a:ext cx="3162733" cy="31908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4" name="Picture 6" descr="http://www.socraticideas.com/graphics/god/richard_swinburne.jpg"/>
          <p:cNvPicPr>
            <a:picLocks noChangeAspect="1" noChangeArrowheads="1"/>
          </p:cNvPicPr>
          <p:nvPr/>
        </p:nvPicPr>
        <p:blipFill rotWithShape="1">
          <a:blip r:embed="rId4">
            <a:extLst>
              <a:ext uri="{28A0092B-C50C-407E-A947-70E740481C1C}">
                <a14:useLocalDpi xmlns:a14="http://schemas.microsoft.com/office/drawing/2010/main" val="0"/>
              </a:ext>
            </a:extLst>
          </a:blip>
          <a:srcRect l="23915" r="23534"/>
          <a:stretch/>
        </p:blipFill>
        <p:spPr bwMode="auto">
          <a:xfrm>
            <a:off x="6588224" y="3667074"/>
            <a:ext cx="2126512" cy="30267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350856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a:ln>
            <a:solidFill>
              <a:schemeClr val="tx1"/>
            </a:solidFill>
          </a:ln>
        </p:spPr>
        <p:txBody>
          <a:bodyPr>
            <a:normAutofit/>
          </a:bodyPr>
          <a:lstStyle/>
          <a:p>
            <a:r>
              <a:rPr lang="en-GB" sz="6000" dirty="0" smtClean="0">
                <a:effectLst>
                  <a:outerShdw blurRad="38100" dist="38100" dir="2700000" algn="tl">
                    <a:srgbClr val="000000">
                      <a:alpha val="43137"/>
                    </a:srgbClr>
                  </a:outerShdw>
                </a:effectLst>
                <a:latin typeface="Times New Roman" pitchFamily="18" charset="0"/>
                <a:cs typeface="Times New Roman" pitchFamily="18" charset="0"/>
              </a:rPr>
              <a:t>The Debate</a:t>
            </a:r>
            <a:endParaRPr lang="en-GB" sz="6000"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4" name="Fr. Frederick C. Copleston vs Bertrand Russell - Part 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03648" y="1700808"/>
            <a:ext cx="6192688" cy="4128458"/>
          </a:xfrm>
          <a:prstGeom prst="rect">
            <a:avLst/>
          </a:prstGeom>
          <a:ln>
            <a:noFill/>
          </a:ln>
          <a:effectLst/>
          <a:scene3d>
            <a:camera prst="orthographicFront"/>
            <a:lightRig rig="balanced" dir="t"/>
          </a:scene3d>
          <a:sp3d prstMaterial="softEdge">
            <a:bevelT w="203200" h="101600" prst="cross"/>
            <a:contourClr>
              <a:srgbClr val="FFFFFF"/>
            </a:contourClr>
          </a:sp3d>
        </p:spPr>
      </p:pic>
      <p:sp>
        <p:nvSpPr>
          <p:cNvPr id="5" name="TextBox 4"/>
          <p:cNvSpPr txBox="1"/>
          <p:nvPr/>
        </p:nvSpPr>
        <p:spPr>
          <a:xfrm>
            <a:off x="0" y="6150114"/>
            <a:ext cx="9144000" cy="707886"/>
          </a:xfrm>
          <a:prstGeom prst="rect">
            <a:avLst/>
          </a:prstGeom>
          <a:noFill/>
          <a:ln>
            <a:solidFill>
              <a:schemeClr val="tx1"/>
            </a:solidFill>
          </a:ln>
        </p:spPr>
        <p:txBody>
          <a:bodyPr wrap="square" rtlCol="0">
            <a:spAutoFit/>
          </a:bodyPr>
          <a:lstStyle/>
          <a:p>
            <a:pPr algn="ctr"/>
            <a:r>
              <a:rPr lang="en-GB" sz="2000" b="1" dirty="0" smtClean="0">
                <a:latin typeface="Times New Roman" pitchFamily="18" charset="0"/>
                <a:cs typeface="Times New Roman" pitchFamily="18" charset="0"/>
              </a:rPr>
              <a:t>In pairs</a:t>
            </a:r>
            <a:r>
              <a:rPr lang="en-GB" sz="2000" dirty="0" smtClean="0">
                <a:latin typeface="Times New Roman" pitchFamily="18" charset="0"/>
                <a:cs typeface="Times New Roman" pitchFamily="18" charset="0"/>
              </a:rPr>
              <a:t>: read through the extract from the debate and outline </a:t>
            </a:r>
            <a:r>
              <a:rPr lang="en-GB" sz="2000" dirty="0" err="1" smtClean="0">
                <a:latin typeface="Times New Roman" pitchFamily="18" charset="0"/>
                <a:cs typeface="Times New Roman" pitchFamily="18" charset="0"/>
              </a:rPr>
              <a:t>Coplestone’s</a:t>
            </a:r>
            <a:r>
              <a:rPr lang="en-GB" sz="2000" dirty="0" smtClean="0">
                <a:latin typeface="Times New Roman" pitchFamily="18" charset="0"/>
                <a:cs typeface="Times New Roman" pitchFamily="18" charset="0"/>
              </a:rPr>
              <a:t> Cosmological Argument. Set it out using the formula P1, P2, P3, C1.</a:t>
            </a:r>
            <a:endParaRPr lang="en-GB" sz="2000" dirty="0">
              <a:latin typeface="Times New Roman" pitchFamily="18" charset="0"/>
              <a:cs typeface="Times New Roman" pitchFamily="18" charset="0"/>
            </a:endParaRPr>
          </a:p>
        </p:txBody>
      </p:sp>
    </p:spTree>
    <p:extLst>
      <p:ext uri="{BB962C8B-B14F-4D97-AF65-F5344CB8AC3E}">
        <p14:creationId xmlns:p14="http://schemas.microsoft.com/office/powerpoint/2010/main" val="23465247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0"/>
            <a:ext cx="8424936" cy="5940088"/>
          </a:xfrm>
          <a:prstGeom prst="rect">
            <a:avLst/>
          </a:prstGeom>
        </p:spPr>
        <p:txBody>
          <a:bodyPr wrap="square">
            <a:spAutoFit/>
          </a:bodyPr>
          <a:lstStyle/>
          <a:p>
            <a:pPr algn="ctr"/>
            <a:r>
              <a:rPr lang="en-GB" sz="2000" b="1" u="sng" dirty="0">
                <a:latin typeface="Times New Roman" pitchFamily="18" charset="0"/>
                <a:cs typeface="Times New Roman" pitchFamily="18" charset="0"/>
              </a:rPr>
              <a:t>THE ARGUMENT FROM CONTINGENCY</a:t>
            </a:r>
            <a:r>
              <a:rPr lang="en-GB" sz="2000" dirty="0">
                <a:latin typeface="Times New Roman" pitchFamily="18" charset="0"/>
                <a:cs typeface="Times New Roman" pitchFamily="18" charset="0"/>
              </a:rPr>
              <a:t/>
            </a:r>
            <a:br>
              <a:rPr lang="en-GB" sz="2000" dirty="0">
                <a:latin typeface="Times New Roman" pitchFamily="18" charset="0"/>
                <a:cs typeface="Times New Roman" pitchFamily="18" charset="0"/>
              </a:rPr>
            </a:br>
            <a:r>
              <a:rPr lang="en-GB" sz="2000" dirty="0">
                <a:latin typeface="Times New Roman" pitchFamily="18" charset="0"/>
                <a:cs typeface="Times New Roman" pitchFamily="18" charset="0"/>
              </a:rPr>
              <a:t/>
            </a:r>
            <a:br>
              <a:rPr lang="en-GB" sz="2000" dirty="0">
                <a:latin typeface="Times New Roman" pitchFamily="18" charset="0"/>
                <a:cs typeface="Times New Roman" pitchFamily="18" charset="0"/>
              </a:rPr>
            </a:br>
            <a:r>
              <a:rPr lang="en-GB" sz="2000" dirty="0" smtClean="0">
                <a:latin typeface="Times New Roman" pitchFamily="18" charset="0"/>
                <a:cs typeface="Times New Roman" pitchFamily="18" charset="0"/>
              </a:rPr>
              <a:t>Copleston: </a:t>
            </a:r>
            <a:r>
              <a:rPr lang="en-GB" sz="2000" dirty="0">
                <a:latin typeface="Times New Roman" pitchFamily="18" charset="0"/>
                <a:cs typeface="Times New Roman" pitchFamily="18" charset="0"/>
              </a:rPr>
              <a:t>Well, for clarity's sake, I'll divide the argument into distinct stages. First of all, I should say, we know that there are at least some beings in the world which do not contain in themselves the reason for their existence. For example, I depend on my parents, and now on the air, and on food, and so on. Now, secondly, the world is simply the real or imagined totality or aggregate of individual objects, none of which contain in themselves alone the reason for their existence. There isn't any world distinct from the objects which form it, any more than the human race is something apart from the members. Therefore, I should say, since objects or events exist, and since no object of experience contains within itself reason of its existence, this reason, the totality of objects, must have a reason external to itself. That reason must be an existent being. Well, this being is either itself the reason for its own existence, or it is not. If it is, well and good. If it is not, then we must proceed farther. But if we proceed to infinity in that sense, then there's no explanation of existence at all. So, I should say, in order to explain existence, we must come to a being which contains within itself the reason for its own existence, that is to say, which cannot not exist. </a:t>
            </a:r>
          </a:p>
        </p:txBody>
      </p:sp>
      <p:sp>
        <p:nvSpPr>
          <p:cNvPr id="3" name="TextBox 2"/>
          <p:cNvSpPr txBox="1"/>
          <p:nvPr/>
        </p:nvSpPr>
        <p:spPr>
          <a:xfrm>
            <a:off x="0" y="6237312"/>
            <a:ext cx="9144000" cy="646331"/>
          </a:xfrm>
          <a:prstGeom prst="rect">
            <a:avLst/>
          </a:prstGeom>
          <a:noFill/>
          <a:ln>
            <a:solidFill>
              <a:schemeClr val="tx1"/>
            </a:solidFill>
          </a:ln>
        </p:spPr>
        <p:txBody>
          <a:bodyPr wrap="square" rtlCol="0">
            <a:spAutoFit/>
          </a:bodyPr>
          <a:lstStyle/>
          <a:p>
            <a:pPr marL="342900" indent="-342900" algn="ctr">
              <a:buFont typeface="+mj-lt"/>
              <a:buAutoNum type="arabicPeriod"/>
            </a:pPr>
            <a:r>
              <a:rPr lang="en-GB" b="1" dirty="0" smtClean="0">
                <a:solidFill>
                  <a:srgbClr val="FF0000"/>
                </a:solidFill>
              </a:rPr>
              <a:t>According to Copleston, what is the only ‘sufficient reason’ for the universe?</a:t>
            </a:r>
          </a:p>
          <a:p>
            <a:pPr marL="342900" indent="-342900" algn="ctr">
              <a:buFont typeface="+mj-lt"/>
              <a:buAutoNum type="arabicPeriod"/>
            </a:pPr>
            <a:r>
              <a:rPr lang="en-GB" b="1" dirty="0" smtClean="0">
                <a:solidFill>
                  <a:srgbClr val="FF0000"/>
                </a:solidFill>
              </a:rPr>
              <a:t>In what way(s) is this similar to Aquinas’ argument from contingency?</a:t>
            </a:r>
            <a:endParaRPr lang="en-GB" b="1" dirty="0">
              <a:solidFill>
                <a:srgbClr val="FF0000"/>
              </a:solidFill>
            </a:endParaRPr>
          </a:p>
        </p:txBody>
      </p:sp>
    </p:spTree>
    <p:extLst>
      <p:ext uri="{BB962C8B-B14F-4D97-AF65-F5344CB8AC3E}">
        <p14:creationId xmlns:p14="http://schemas.microsoft.com/office/powerpoint/2010/main" val="30159993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0"/>
            <a:ext cx="8424936" cy="6863417"/>
          </a:xfrm>
          <a:prstGeom prst="rect">
            <a:avLst/>
          </a:prstGeom>
        </p:spPr>
        <p:txBody>
          <a:bodyPr wrap="square">
            <a:spAutoFit/>
          </a:bodyPr>
          <a:lstStyle/>
          <a:p>
            <a:pPr algn="ctr"/>
            <a:r>
              <a:rPr lang="en-GB" sz="2000" b="1" u="sng" dirty="0">
                <a:latin typeface="Times New Roman" pitchFamily="18" charset="0"/>
                <a:cs typeface="Times New Roman" pitchFamily="18" charset="0"/>
              </a:rPr>
              <a:t>THE ARGUMENT FROM CONTINGENCY</a:t>
            </a:r>
            <a:r>
              <a:rPr lang="en-GB" sz="2000" dirty="0">
                <a:latin typeface="Times New Roman" pitchFamily="18" charset="0"/>
                <a:cs typeface="Times New Roman" pitchFamily="18" charset="0"/>
              </a:rPr>
              <a:t/>
            </a:r>
            <a:br>
              <a:rPr lang="en-GB" sz="2000" dirty="0">
                <a:latin typeface="Times New Roman" pitchFamily="18" charset="0"/>
                <a:cs typeface="Times New Roman" pitchFamily="18" charset="0"/>
              </a:rPr>
            </a:br>
            <a:r>
              <a:rPr lang="en-GB" sz="2000" b="1" dirty="0" smtClean="0">
                <a:latin typeface="Times New Roman" pitchFamily="18" charset="0"/>
                <a:cs typeface="Times New Roman" pitchFamily="18" charset="0"/>
              </a:rPr>
              <a:t>Copleston:</a:t>
            </a:r>
            <a:r>
              <a:rPr lang="en-GB" sz="2000" dirty="0" smtClean="0">
                <a:latin typeface="Times New Roman" pitchFamily="18" charset="0"/>
                <a:cs typeface="Times New Roman" pitchFamily="18" charset="0"/>
              </a:rPr>
              <a:t> </a:t>
            </a:r>
          </a:p>
          <a:p>
            <a:pPr algn="ctr"/>
            <a:endParaRPr lang="en-GB" sz="2000" dirty="0">
              <a:latin typeface="Times New Roman" pitchFamily="18" charset="0"/>
              <a:cs typeface="Times New Roman" pitchFamily="18" charset="0"/>
            </a:endParaRPr>
          </a:p>
          <a:p>
            <a:pPr algn="ctr"/>
            <a:r>
              <a:rPr lang="en-GB" sz="2000" dirty="0" smtClean="0">
                <a:latin typeface="Times New Roman" pitchFamily="18" charset="0"/>
                <a:cs typeface="Times New Roman" pitchFamily="18" charset="0"/>
              </a:rPr>
              <a:t>P1: </a:t>
            </a:r>
            <a:r>
              <a:rPr lang="en-GB" sz="2000" b="1" dirty="0" smtClean="0">
                <a:solidFill>
                  <a:srgbClr val="FF0000"/>
                </a:solidFill>
                <a:latin typeface="Times New Roman" pitchFamily="18" charset="0"/>
                <a:cs typeface="Times New Roman" pitchFamily="18" charset="0"/>
              </a:rPr>
              <a:t>we </a:t>
            </a:r>
            <a:r>
              <a:rPr lang="en-GB" sz="2000" b="1" dirty="0">
                <a:solidFill>
                  <a:srgbClr val="FF0000"/>
                </a:solidFill>
                <a:latin typeface="Times New Roman" pitchFamily="18" charset="0"/>
                <a:cs typeface="Times New Roman" pitchFamily="18" charset="0"/>
              </a:rPr>
              <a:t>know that there are at least some beings in the world which do not contain in themselves the reason for their </a:t>
            </a:r>
            <a:r>
              <a:rPr lang="en-GB" sz="2000" b="1" dirty="0" smtClean="0">
                <a:solidFill>
                  <a:srgbClr val="FF0000"/>
                </a:solidFill>
                <a:latin typeface="Times New Roman" pitchFamily="18" charset="0"/>
                <a:cs typeface="Times New Roman" pitchFamily="18" charset="0"/>
              </a:rPr>
              <a:t>existence.</a:t>
            </a:r>
          </a:p>
          <a:p>
            <a:pPr algn="ctr"/>
            <a:endParaRPr lang="en-GB" sz="2000" b="1" dirty="0">
              <a:latin typeface="Times New Roman" pitchFamily="18" charset="0"/>
              <a:cs typeface="Times New Roman" pitchFamily="18" charset="0"/>
            </a:endParaRPr>
          </a:p>
          <a:p>
            <a:pPr algn="ctr"/>
            <a:r>
              <a:rPr lang="en-GB" sz="2000" b="1" dirty="0" smtClean="0">
                <a:latin typeface="Times New Roman" pitchFamily="18" charset="0"/>
                <a:cs typeface="Times New Roman" pitchFamily="18" charset="0"/>
              </a:rPr>
              <a:t>P2:</a:t>
            </a:r>
            <a:r>
              <a:rPr lang="en-GB" sz="2000" dirty="0" smtClean="0">
                <a:latin typeface="Times New Roman" pitchFamily="18" charset="0"/>
                <a:cs typeface="Times New Roman" pitchFamily="18" charset="0"/>
              </a:rPr>
              <a:t> </a:t>
            </a:r>
            <a:r>
              <a:rPr lang="en-GB" sz="2000" b="1" dirty="0">
                <a:solidFill>
                  <a:srgbClr val="FF0000"/>
                </a:solidFill>
                <a:latin typeface="Times New Roman" pitchFamily="18" charset="0"/>
                <a:cs typeface="Times New Roman" pitchFamily="18" charset="0"/>
              </a:rPr>
              <a:t>the world is simply the real or imagined totality or aggregate of individual objects, none of which contain in themselves alone the reason for their existence</a:t>
            </a:r>
            <a:r>
              <a:rPr lang="en-GB" sz="2000" dirty="0">
                <a:solidFill>
                  <a:srgbClr val="FF0000"/>
                </a:solidFill>
                <a:latin typeface="Times New Roman" pitchFamily="18" charset="0"/>
                <a:cs typeface="Times New Roman" pitchFamily="18" charset="0"/>
              </a:rPr>
              <a:t>. </a:t>
            </a:r>
            <a:endParaRPr lang="en-GB" sz="2000" dirty="0" smtClean="0">
              <a:solidFill>
                <a:srgbClr val="FF0000"/>
              </a:solidFill>
              <a:latin typeface="Times New Roman" pitchFamily="18" charset="0"/>
              <a:cs typeface="Times New Roman" pitchFamily="18" charset="0"/>
            </a:endParaRPr>
          </a:p>
          <a:p>
            <a:pPr algn="ctr"/>
            <a:endParaRPr lang="en-GB" sz="2000" b="1" dirty="0">
              <a:latin typeface="Times New Roman" pitchFamily="18" charset="0"/>
              <a:cs typeface="Times New Roman" pitchFamily="18" charset="0"/>
            </a:endParaRPr>
          </a:p>
          <a:p>
            <a:pPr algn="ctr"/>
            <a:r>
              <a:rPr lang="en-GB" sz="2000" b="1" dirty="0" smtClean="0">
                <a:latin typeface="Times New Roman" pitchFamily="18" charset="0"/>
                <a:cs typeface="Times New Roman" pitchFamily="18" charset="0"/>
              </a:rPr>
              <a:t>P3: </a:t>
            </a:r>
            <a:r>
              <a:rPr lang="en-GB" sz="2000" b="1" dirty="0" smtClean="0">
                <a:solidFill>
                  <a:srgbClr val="FF0000"/>
                </a:solidFill>
                <a:latin typeface="Times New Roman" pitchFamily="18" charset="0"/>
                <a:cs typeface="Times New Roman" pitchFamily="18" charset="0"/>
              </a:rPr>
              <a:t>since </a:t>
            </a:r>
            <a:r>
              <a:rPr lang="en-GB" sz="2000" b="1" dirty="0">
                <a:solidFill>
                  <a:srgbClr val="FF0000"/>
                </a:solidFill>
                <a:latin typeface="Times New Roman" pitchFamily="18" charset="0"/>
                <a:cs typeface="Times New Roman" pitchFamily="18" charset="0"/>
              </a:rPr>
              <a:t>objects or events exist, and since no object of experience contains within itself reason of its existence, this reason, the totality of objects, must have a reason external to itself. </a:t>
            </a:r>
            <a:endParaRPr lang="en-GB" sz="2000" b="1" dirty="0" smtClean="0">
              <a:solidFill>
                <a:srgbClr val="FF0000"/>
              </a:solidFill>
              <a:latin typeface="Times New Roman" pitchFamily="18" charset="0"/>
              <a:cs typeface="Times New Roman" pitchFamily="18" charset="0"/>
            </a:endParaRPr>
          </a:p>
          <a:p>
            <a:pPr algn="ctr"/>
            <a:endParaRPr lang="en-GB" sz="2000" b="1" dirty="0">
              <a:latin typeface="Times New Roman" pitchFamily="18" charset="0"/>
              <a:cs typeface="Times New Roman" pitchFamily="18" charset="0"/>
            </a:endParaRPr>
          </a:p>
          <a:p>
            <a:pPr algn="ctr"/>
            <a:r>
              <a:rPr lang="en-GB" sz="2000" b="1" dirty="0" smtClean="0">
                <a:latin typeface="Times New Roman" pitchFamily="18" charset="0"/>
                <a:cs typeface="Times New Roman" pitchFamily="18" charset="0"/>
              </a:rPr>
              <a:t>C1: </a:t>
            </a:r>
            <a:r>
              <a:rPr lang="en-GB" sz="2000" b="1" dirty="0" smtClean="0">
                <a:solidFill>
                  <a:srgbClr val="FF0000"/>
                </a:solidFill>
                <a:latin typeface="Times New Roman" pitchFamily="18" charset="0"/>
                <a:cs typeface="Times New Roman" pitchFamily="18" charset="0"/>
              </a:rPr>
              <a:t>That </a:t>
            </a:r>
            <a:r>
              <a:rPr lang="en-GB" sz="2000" b="1" dirty="0">
                <a:solidFill>
                  <a:srgbClr val="FF0000"/>
                </a:solidFill>
                <a:latin typeface="Times New Roman" pitchFamily="18" charset="0"/>
                <a:cs typeface="Times New Roman" pitchFamily="18" charset="0"/>
              </a:rPr>
              <a:t>reason must be an existent being. </a:t>
            </a:r>
            <a:endParaRPr lang="en-GB" sz="2000" b="1" dirty="0" smtClean="0">
              <a:solidFill>
                <a:srgbClr val="FF0000"/>
              </a:solidFill>
              <a:latin typeface="Times New Roman" pitchFamily="18" charset="0"/>
              <a:cs typeface="Times New Roman" pitchFamily="18" charset="0"/>
            </a:endParaRPr>
          </a:p>
          <a:p>
            <a:pPr algn="ctr"/>
            <a:endParaRPr lang="en-GB" sz="2000" b="1" dirty="0">
              <a:latin typeface="Times New Roman" pitchFamily="18" charset="0"/>
              <a:cs typeface="Times New Roman" pitchFamily="18" charset="0"/>
            </a:endParaRPr>
          </a:p>
          <a:p>
            <a:pPr algn="ctr"/>
            <a:r>
              <a:rPr lang="en-GB" sz="2000" b="1" dirty="0" smtClean="0">
                <a:latin typeface="Times New Roman" pitchFamily="18" charset="0"/>
                <a:cs typeface="Times New Roman" pitchFamily="18" charset="0"/>
              </a:rPr>
              <a:t>C2: Well</a:t>
            </a:r>
            <a:r>
              <a:rPr lang="en-GB" sz="2000" b="1" dirty="0">
                <a:latin typeface="Times New Roman" pitchFamily="18" charset="0"/>
                <a:cs typeface="Times New Roman" pitchFamily="18" charset="0"/>
              </a:rPr>
              <a:t>, this being is either itself the reason for its own existence, or it is not. If it is, well and good. If it is not, then we must proceed farther. But if we proceed to infinity in that sense, then there's no explanation of existence at all. </a:t>
            </a:r>
            <a:r>
              <a:rPr lang="en-GB" sz="2000" b="1" dirty="0">
                <a:solidFill>
                  <a:srgbClr val="FF0000"/>
                </a:solidFill>
                <a:latin typeface="Times New Roman" pitchFamily="18" charset="0"/>
                <a:cs typeface="Times New Roman" pitchFamily="18" charset="0"/>
              </a:rPr>
              <a:t>So, I should say, in order to explain existence, we must come to a being which contains within itself the reason for its own existence, that is to say, which cannot not exist</a:t>
            </a:r>
            <a:r>
              <a:rPr lang="en-GB" sz="2000" dirty="0">
                <a:solidFill>
                  <a:srgbClr val="FF0000"/>
                </a:solidFill>
                <a:latin typeface="Times New Roman" pitchFamily="18" charset="0"/>
                <a:cs typeface="Times New Roman" pitchFamily="18" charset="0"/>
              </a:rPr>
              <a:t>.</a:t>
            </a:r>
            <a:r>
              <a:rPr lang="en-GB" sz="2000" dirty="0">
                <a:latin typeface="Times New Roman" pitchFamily="18" charset="0"/>
                <a:cs typeface="Times New Roman" pitchFamily="18" charset="0"/>
              </a:rPr>
              <a:t> </a:t>
            </a:r>
          </a:p>
        </p:txBody>
      </p:sp>
    </p:spTree>
    <p:extLst>
      <p:ext uri="{BB962C8B-B14F-4D97-AF65-F5344CB8AC3E}">
        <p14:creationId xmlns:p14="http://schemas.microsoft.com/office/powerpoint/2010/main" val="1045318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tx1"/>
            </a:solidFill>
          </a:ln>
        </p:spPr>
        <p:txBody>
          <a:bodyPr>
            <a:normAutofit/>
          </a:bodyPr>
          <a:lstStyle/>
          <a:p>
            <a:r>
              <a:rPr lang="en-GB" sz="3600" b="1" dirty="0" smtClean="0">
                <a:latin typeface="Times New Roman" pitchFamily="18" charset="0"/>
                <a:cs typeface="Times New Roman" pitchFamily="18" charset="0"/>
              </a:rPr>
              <a:t>Step 1</a:t>
            </a:r>
            <a:r>
              <a:rPr lang="en-GB" sz="3600" dirty="0" smtClean="0">
                <a:latin typeface="Times New Roman" pitchFamily="18" charset="0"/>
                <a:cs typeface="Times New Roman" pitchFamily="18" charset="0"/>
              </a:rPr>
              <a:t>: the Principle of Sufficient Reason</a:t>
            </a:r>
            <a:endParaRPr lang="en-GB" sz="3600" dirty="0">
              <a:latin typeface="Times New Roman" pitchFamily="18" charset="0"/>
              <a:cs typeface="Times New Roman" pitchFamily="18" charset="0"/>
            </a:endParaRPr>
          </a:p>
        </p:txBody>
      </p:sp>
      <p:sp>
        <p:nvSpPr>
          <p:cNvPr id="3" name="Content Placeholder 2"/>
          <p:cNvSpPr>
            <a:spLocks noGrp="1"/>
          </p:cNvSpPr>
          <p:nvPr>
            <p:ph idx="1"/>
          </p:nvPr>
        </p:nvSpPr>
        <p:spPr/>
        <p:txBody>
          <a:bodyPr>
            <a:noAutofit/>
          </a:bodyPr>
          <a:lstStyle/>
          <a:p>
            <a:r>
              <a:rPr lang="en-GB" dirty="0" smtClean="0">
                <a:latin typeface="Times New Roman" pitchFamily="18" charset="0"/>
                <a:cs typeface="Times New Roman" pitchFamily="18" charset="0"/>
              </a:rPr>
              <a:t>Russell and Copleston agree that the key to the success of the argument from contingency relies on </a:t>
            </a:r>
            <a:r>
              <a:rPr lang="en-GB" b="1" dirty="0" smtClean="0">
                <a:latin typeface="Times New Roman" pitchFamily="18" charset="0"/>
                <a:cs typeface="Times New Roman" pitchFamily="18" charset="0"/>
              </a:rPr>
              <a:t>the acceptance of God being the only </a:t>
            </a:r>
            <a:r>
              <a:rPr lang="en-GB" b="1" u="sng" dirty="0" smtClean="0">
                <a:solidFill>
                  <a:srgbClr val="FF0000"/>
                </a:solidFill>
                <a:latin typeface="Times New Roman" pitchFamily="18" charset="0"/>
                <a:cs typeface="Times New Roman" pitchFamily="18" charset="0"/>
              </a:rPr>
              <a:t>sufficient reason </a:t>
            </a:r>
            <a:r>
              <a:rPr lang="en-GB" b="1" dirty="0" smtClean="0">
                <a:latin typeface="Times New Roman" pitchFamily="18" charset="0"/>
                <a:cs typeface="Times New Roman" pitchFamily="18" charset="0"/>
              </a:rPr>
              <a:t>for the existence of the universe</a:t>
            </a:r>
            <a:r>
              <a:rPr lang="en-GB" dirty="0" smtClean="0">
                <a:latin typeface="Times New Roman" pitchFamily="18" charset="0"/>
                <a:cs typeface="Times New Roman" pitchFamily="18" charset="0"/>
              </a:rPr>
              <a:t>.</a:t>
            </a:r>
          </a:p>
          <a:p>
            <a:endParaRPr lang="en-GB" dirty="0" smtClean="0">
              <a:latin typeface="Times New Roman" pitchFamily="18" charset="0"/>
              <a:cs typeface="Times New Roman" pitchFamily="18" charset="0"/>
            </a:endParaRPr>
          </a:p>
          <a:p>
            <a:r>
              <a:rPr lang="en-GB" dirty="0" smtClean="0">
                <a:latin typeface="Times New Roman" pitchFamily="18" charset="0"/>
                <a:cs typeface="Times New Roman" pitchFamily="18" charset="0"/>
              </a:rPr>
              <a:t>Both Copleston and Aquinas argue that the universe can </a:t>
            </a:r>
            <a:r>
              <a:rPr lang="en-GB" b="1" u="sng" dirty="0" smtClean="0">
                <a:solidFill>
                  <a:srgbClr val="FF0000"/>
                </a:solidFill>
                <a:latin typeface="Times New Roman" pitchFamily="18" charset="0"/>
                <a:cs typeface="Times New Roman" pitchFamily="18" charset="0"/>
              </a:rPr>
              <a:t>only</a:t>
            </a:r>
            <a:r>
              <a:rPr lang="en-GB" dirty="0" smtClean="0">
                <a:latin typeface="Times New Roman" pitchFamily="18" charset="0"/>
                <a:cs typeface="Times New Roman" pitchFamily="18" charset="0"/>
              </a:rPr>
              <a:t> be </a:t>
            </a:r>
            <a:r>
              <a:rPr lang="en-GB" i="1" dirty="0" smtClean="0">
                <a:latin typeface="Times New Roman" pitchFamily="18" charset="0"/>
                <a:cs typeface="Times New Roman" pitchFamily="18" charset="0"/>
              </a:rPr>
              <a:t>sufficiently</a:t>
            </a:r>
            <a:r>
              <a:rPr lang="en-GB" dirty="0" smtClean="0">
                <a:latin typeface="Times New Roman" pitchFamily="18" charset="0"/>
                <a:cs typeface="Times New Roman" pitchFamily="18" charset="0"/>
              </a:rPr>
              <a:t> explained by reference to God.</a:t>
            </a:r>
          </a:p>
        </p:txBody>
      </p:sp>
    </p:spTree>
    <p:extLst>
      <p:ext uri="{BB962C8B-B14F-4D97-AF65-F5344CB8AC3E}">
        <p14:creationId xmlns:p14="http://schemas.microsoft.com/office/powerpoint/2010/main" val="34930835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tx1"/>
            </a:solidFill>
          </a:ln>
        </p:spPr>
        <p:txBody>
          <a:bodyPr>
            <a:normAutofit/>
          </a:bodyPr>
          <a:lstStyle/>
          <a:p>
            <a:r>
              <a:rPr lang="en-GB" sz="3600" b="1" dirty="0" smtClean="0">
                <a:latin typeface="Times New Roman" pitchFamily="18" charset="0"/>
                <a:cs typeface="Times New Roman" pitchFamily="18" charset="0"/>
              </a:rPr>
              <a:t>Step 1</a:t>
            </a:r>
            <a:r>
              <a:rPr lang="en-GB" sz="3600" dirty="0" smtClean="0">
                <a:latin typeface="Times New Roman" pitchFamily="18" charset="0"/>
                <a:cs typeface="Times New Roman" pitchFamily="18" charset="0"/>
              </a:rPr>
              <a:t>: the Principle of Sufficient Reason</a:t>
            </a:r>
            <a:endParaRPr lang="en-GB" sz="3600"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r>
              <a:rPr lang="en-GB" sz="2800" dirty="0" smtClean="0">
                <a:latin typeface="Times New Roman" pitchFamily="18" charset="0"/>
                <a:cs typeface="Times New Roman" pitchFamily="18" charset="0"/>
              </a:rPr>
              <a:t>For Aquinas and </a:t>
            </a:r>
            <a:r>
              <a:rPr lang="en-GB" sz="2800" dirty="0" err="1" smtClean="0">
                <a:latin typeface="Times New Roman" pitchFamily="18" charset="0"/>
                <a:cs typeface="Times New Roman" pitchFamily="18" charset="0"/>
              </a:rPr>
              <a:t>Coplseton</a:t>
            </a:r>
            <a:r>
              <a:rPr lang="en-GB" sz="2800" dirty="0" smtClean="0">
                <a:latin typeface="Times New Roman" pitchFamily="18" charset="0"/>
                <a:cs typeface="Times New Roman" pitchFamily="18" charset="0"/>
              </a:rPr>
              <a:t>, </a:t>
            </a:r>
            <a:r>
              <a:rPr lang="en-GB" sz="2800" b="1" dirty="0" smtClean="0">
                <a:solidFill>
                  <a:srgbClr val="FF0000"/>
                </a:solidFill>
                <a:latin typeface="Times New Roman" pitchFamily="18" charset="0"/>
                <a:cs typeface="Times New Roman" pitchFamily="18" charset="0"/>
              </a:rPr>
              <a:t>God (as a necessary being)</a:t>
            </a:r>
            <a:r>
              <a:rPr lang="en-GB" sz="2800" b="1" dirty="0" smtClean="0">
                <a:latin typeface="Times New Roman" pitchFamily="18" charset="0"/>
                <a:cs typeface="Times New Roman" pitchFamily="18" charset="0"/>
              </a:rPr>
              <a:t> </a:t>
            </a:r>
            <a:r>
              <a:rPr lang="en-GB" sz="2800" dirty="0" smtClean="0">
                <a:latin typeface="Times New Roman" pitchFamily="18" charset="0"/>
                <a:cs typeface="Times New Roman" pitchFamily="18" charset="0"/>
              </a:rPr>
              <a:t>is the only sufficient reason for the universe.</a:t>
            </a:r>
          </a:p>
          <a:p>
            <a:endParaRPr lang="en-GB" sz="2800" dirty="0" smtClean="0">
              <a:latin typeface="Times New Roman" pitchFamily="18" charset="0"/>
              <a:cs typeface="Times New Roman" pitchFamily="18" charset="0"/>
            </a:endParaRPr>
          </a:p>
          <a:p>
            <a:r>
              <a:rPr lang="en-GB" sz="2800" dirty="0" smtClean="0">
                <a:latin typeface="Times New Roman" pitchFamily="18" charset="0"/>
                <a:cs typeface="Times New Roman" pitchFamily="18" charset="0"/>
              </a:rPr>
              <a:t>This is because without a </a:t>
            </a:r>
            <a:r>
              <a:rPr lang="en-GB" sz="2800" b="1" dirty="0" smtClean="0">
                <a:solidFill>
                  <a:srgbClr val="FF0000"/>
                </a:solidFill>
                <a:latin typeface="Times New Roman" pitchFamily="18" charset="0"/>
                <a:cs typeface="Times New Roman" pitchFamily="18" charset="0"/>
              </a:rPr>
              <a:t>necessary being </a:t>
            </a:r>
            <a:r>
              <a:rPr lang="en-GB" sz="2800" dirty="0" smtClean="0">
                <a:latin typeface="Times New Roman" pitchFamily="18" charset="0"/>
                <a:cs typeface="Times New Roman" pitchFamily="18" charset="0"/>
              </a:rPr>
              <a:t>there would only ever be contingent beings…and of course it is not logical to suggest that contingent beings can cause themselves.</a:t>
            </a:r>
          </a:p>
          <a:p>
            <a:endParaRPr lang="en-GB" sz="2800" dirty="0" smtClean="0">
              <a:latin typeface="Times New Roman" pitchFamily="18" charset="0"/>
              <a:cs typeface="Times New Roman" pitchFamily="18" charset="0"/>
            </a:endParaRPr>
          </a:p>
          <a:p>
            <a:r>
              <a:rPr lang="en-GB" sz="2800" dirty="0" smtClean="0">
                <a:latin typeface="Times New Roman" pitchFamily="18" charset="0"/>
                <a:cs typeface="Times New Roman" pitchFamily="18" charset="0"/>
              </a:rPr>
              <a:t>Thus without God there would be </a:t>
            </a:r>
            <a:r>
              <a:rPr lang="en-GB" sz="2800" b="1" dirty="0" smtClean="0">
                <a:solidFill>
                  <a:srgbClr val="FF0000"/>
                </a:solidFill>
                <a:latin typeface="Times New Roman" pitchFamily="18" charset="0"/>
                <a:cs typeface="Times New Roman" pitchFamily="18" charset="0"/>
              </a:rPr>
              <a:t>no universe</a:t>
            </a:r>
            <a:r>
              <a:rPr lang="en-GB" sz="2800" dirty="0" smtClean="0">
                <a:solidFill>
                  <a:srgbClr val="FF0000"/>
                </a:solidFill>
                <a:latin typeface="Times New Roman" pitchFamily="18" charset="0"/>
                <a:cs typeface="Times New Roman" pitchFamily="18" charset="0"/>
              </a:rPr>
              <a:t>.</a:t>
            </a:r>
          </a:p>
          <a:p>
            <a:endParaRPr lang="en-GB" sz="2800" dirty="0">
              <a:latin typeface="Times New Roman" pitchFamily="18" charset="0"/>
              <a:cs typeface="Times New Roman" pitchFamily="18" charset="0"/>
            </a:endParaRPr>
          </a:p>
        </p:txBody>
      </p:sp>
      <p:sp>
        <p:nvSpPr>
          <p:cNvPr id="4" name="TextBox 3"/>
          <p:cNvSpPr txBox="1"/>
          <p:nvPr/>
        </p:nvSpPr>
        <p:spPr>
          <a:xfrm>
            <a:off x="0" y="6027003"/>
            <a:ext cx="9144000" cy="830997"/>
          </a:xfrm>
          <a:prstGeom prst="rect">
            <a:avLst/>
          </a:prstGeom>
          <a:noFill/>
          <a:ln>
            <a:solidFill>
              <a:schemeClr val="tx1"/>
            </a:solidFill>
          </a:ln>
        </p:spPr>
        <p:txBody>
          <a:bodyPr wrap="square" rtlCol="0">
            <a:spAutoFit/>
          </a:bodyPr>
          <a:lstStyle/>
          <a:p>
            <a:pPr algn="ctr"/>
            <a:r>
              <a:rPr lang="en-GB" sz="2400" dirty="0" smtClean="0">
                <a:solidFill>
                  <a:srgbClr val="FF0000"/>
                </a:solidFill>
                <a:latin typeface="Times New Roman" pitchFamily="18" charset="0"/>
                <a:cs typeface="Times New Roman" pitchFamily="18" charset="0"/>
              </a:rPr>
              <a:t>What do you think Aquinas and Copleston mean by a ‘necessary being’. </a:t>
            </a:r>
          </a:p>
          <a:p>
            <a:pPr algn="ctr"/>
            <a:r>
              <a:rPr lang="en-GB" sz="2400" dirty="0" smtClean="0">
                <a:solidFill>
                  <a:srgbClr val="FF0000"/>
                </a:solidFill>
                <a:latin typeface="Times New Roman" pitchFamily="18" charset="0"/>
                <a:cs typeface="Times New Roman" pitchFamily="18" charset="0"/>
              </a:rPr>
              <a:t>How does a necessary being provide us with a ‘sufficient reason’?</a:t>
            </a:r>
            <a:endParaRPr lang="en-GB" sz="2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0133117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tx1"/>
            </a:solidFill>
          </a:ln>
        </p:spPr>
        <p:txBody>
          <a:bodyPr>
            <a:normAutofit/>
          </a:bodyPr>
          <a:lstStyle/>
          <a:p>
            <a:r>
              <a:rPr lang="en-GB" sz="3600" b="1" dirty="0" smtClean="0">
                <a:latin typeface="Times New Roman" pitchFamily="18" charset="0"/>
                <a:cs typeface="Times New Roman" pitchFamily="18" charset="0"/>
              </a:rPr>
              <a:t>Step 1</a:t>
            </a:r>
            <a:r>
              <a:rPr lang="en-GB" sz="3600" dirty="0" smtClean="0">
                <a:latin typeface="Times New Roman" pitchFamily="18" charset="0"/>
                <a:cs typeface="Times New Roman" pitchFamily="18" charset="0"/>
              </a:rPr>
              <a:t>: the Principle of Sufficient Reason</a:t>
            </a:r>
            <a:endParaRPr lang="en-GB" sz="3600"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r>
              <a:rPr lang="en-GB" sz="2800" dirty="0" smtClean="0">
                <a:latin typeface="Times New Roman" pitchFamily="18" charset="0"/>
                <a:cs typeface="Times New Roman" pitchFamily="18" charset="0"/>
              </a:rPr>
              <a:t>The necessary being, God, according to the Cosmological Argument provides us with a sufficient reason as to </a:t>
            </a:r>
            <a:r>
              <a:rPr lang="en-GB" sz="2800" b="1" dirty="0" smtClean="0">
                <a:solidFill>
                  <a:srgbClr val="FF0000"/>
                </a:solidFill>
                <a:latin typeface="Times New Roman" pitchFamily="18" charset="0"/>
                <a:cs typeface="Times New Roman" pitchFamily="18" charset="0"/>
              </a:rPr>
              <a:t>why there is something rather than nothing.</a:t>
            </a:r>
          </a:p>
          <a:p>
            <a:endParaRPr lang="en-GB" sz="2800" dirty="0" smtClean="0">
              <a:latin typeface="Times New Roman" pitchFamily="18" charset="0"/>
              <a:cs typeface="Times New Roman" pitchFamily="18" charset="0"/>
            </a:endParaRPr>
          </a:p>
          <a:p>
            <a:endParaRPr lang="en-GB" sz="2800" dirty="0">
              <a:latin typeface="Times New Roman" pitchFamily="18" charset="0"/>
              <a:cs typeface="Times New Roman" pitchFamily="18" charset="0"/>
            </a:endParaRPr>
          </a:p>
        </p:txBody>
      </p:sp>
      <p:pic>
        <p:nvPicPr>
          <p:cNvPr id="5" name="Picture 2" descr="http://www.deviantart.com/download/17189369/Grand_Universe_by_ANTIFAN_RE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8812" y="3580966"/>
            <a:ext cx="5639272" cy="30311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5708679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tx1"/>
            </a:solidFill>
          </a:ln>
        </p:spPr>
        <p:txBody>
          <a:bodyPr>
            <a:normAutofit/>
          </a:bodyPr>
          <a:lstStyle/>
          <a:p>
            <a:pPr algn="l"/>
            <a:r>
              <a:rPr lang="en-GB" sz="3600" b="1" dirty="0" smtClean="0">
                <a:latin typeface="Times New Roman" pitchFamily="18" charset="0"/>
                <a:cs typeface="Times New Roman" pitchFamily="18" charset="0"/>
              </a:rPr>
              <a:t>Step 2</a:t>
            </a:r>
            <a:r>
              <a:rPr lang="en-GB" sz="3600" dirty="0" smtClean="0">
                <a:latin typeface="Times New Roman" pitchFamily="18" charset="0"/>
                <a:cs typeface="Times New Roman" pitchFamily="18" charset="0"/>
              </a:rPr>
              <a:t>: What is a Sufficient Reason?</a:t>
            </a:r>
            <a:endParaRPr lang="en-GB" sz="36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600201"/>
            <a:ext cx="8435280" cy="4997151"/>
          </a:xfrm>
        </p:spPr>
        <p:txBody>
          <a:bodyPr>
            <a:normAutofit/>
          </a:bodyPr>
          <a:lstStyle/>
          <a:p>
            <a:r>
              <a:rPr lang="en-GB" sz="2800" b="1" dirty="0" smtClean="0">
                <a:solidFill>
                  <a:srgbClr val="FF0000"/>
                </a:solidFill>
                <a:latin typeface="Times New Roman" pitchFamily="18" charset="0"/>
                <a:cs typeface="Times New Roman" pitchFamily="18" charset="0"/>
              </a:rPr>
              <a:t>Russell questions </a:t>
            </a:r>
            <a:r>
              <a:rPr lang="en-GB" sz="2800" dirty="0" smtClean="0">
                <a:latin typeface="Times New Roman" pitchFamily="18" charset="0"/>
                <a:cs typeface="Times New Roman" pitchFamily="18" charset="0"/>
              </a:rPr>
              <a:t>‘what do you mean by sufficient reason? You don’t mean cause?’. </a:t>
            </a:r>
          </a:p>
          <a:p>
            <a:r>
              <a:rPr lang="en-GB" sz="2800" dirty="0" smtClean="0">
                <a:latin typeface="Times New Roman" pitchFamily="18" charset="0"/>
                <a:cs typeface="Times New Roman" pitchFamily="18" charset="0"/>
              </a:rPr>
              <a:t>He is challenging </a:t>
            </a:r>
            <a:r>
              <a:rPr lang="en-GB" sz="2800" dirty="0" err="1" smtClean="0">
                <a:latin typeface="Times New Roman" pitchFamily="18" charset="0"/>
                <a:cs typeface="Times New Roman" pitchFamily="18" charset="0"/>
              </a:rPr>
              <a:t>Copleston’s</a:t>
            </a:r>
            <a:r>
              <a:rPr lang="en-GB" sz="2800" dirty="0" smtClean="0">
                <a:latin typeface="Times New Roman" pitchFamily="18" charset="0"/>
                <a:cs typeface="Times New Roman" pitchFamily="18" charset="0"/>
              </a:rPr>
              <a:t> position by questioning </a:t>
            </a:r>
            <a:r>
              <a:rPr lang="en-GB" sz="2800" b="1" dirty="0" smtClean="0">
                <a:latin typeface="Times New Roman" pitchFamily="18" charset="0"/>
                <a:cs typeface="Times New Roman" pitchFamily="18" charset="0"/>
              </a:rPr>
              <a:t>why God </a:t>
            </a:r>
            <a:r>
              <a:rPr lang="en-GB" sz="2800" dirty="0" smtClean="0">
                <a:latin typeface="Times New Roman" pitchFamily="18" charset="0"/>
                <a:cs typeface="Times New Roman" pitchFamily="18" charset="0"/>
              </a:rPr>
              <a:t>must be the sufficient cause.</a:t>
            </a:r>
          </a:p>
          <a:p>
            <a:r>
              <a:rPr lang="en-GB" sz="2800" dirty="0" smtClean="0">
                <a:latin typeface="Times New Roman" pitchFamily="18" charset="0"/>
                <a:cs typeface="Times New Roman" pitchFamily="18" charset="0"/>
              </a:rPr>
              <a:t>He asks ‘</a:t>
            </a:r>
            <a:r>
              <a:rPr lang="en-GB" sz="2800" b="1" dirty="0" smtClean="0">
                <a:solidFill>
                  <a:srgbClr val="FF0000"/>
                </a:solidFill>
                <a:latin typeface="Times New Roman" pitchFamily="18" charset="0"/>
                <a:cs typeface="Times New Roman" pitchFamily="18" charset="0"/>
              </a:rPr>
              <a:t>when is an explanation adequate?’ </a:t>
            </a:r>
            <a:r>
              <a:rPr lang="en-GB" sz="2800" dirty="0" smtClean="0">
                <a:latin typeface="Times New Roman" pitchFamily="18" charset="0"/>
                <a:cs typeface="Times New Roman" pitchFamily="18" charset="0"/>
              </a:rPr>
              <a:t>and uses the example of making a flame with a match.</a:t>
            </a:r>
          </a:p>
          <a:p>
            <a:r>
              <a:rPr lang="en-GB" sz="2800" dirty="0" smtClean="0">
                <a:latin typeface="Times New Roman" pitchFamily="18" charset="0"/>
                <a:cs typeface="Times New Roman" pitchFamily="18" charset="0"/>
              </a:rPr>
              <a:t>What Russell is proposing is that there is </a:t>
            </a:r>
            <a:r>
              <a:rPr lang="en-GB" sz="2800" b="1" dirty="0" smtClean="0">
                <a:solidFill>
                  <a:srgbClr val="FF0000"/>
                </a:solidFill>
                <a:latin typeface="Times New Roman" pitchFamily="18" charset="0"/>
                <a:cs typeface="Times New Roman" pitchFamily="18" charset="0"/>
              </a:rPr>
              <a:t>no need to look to the argument from contingency (GOD)</a:t>
            </a:r>
            <a:r>
              <a:rPr lang="en-GB" sz="2800" dirty="0" smtClean="0">
                <a:latin typeface="Times New Roman" pitchFamily="18" charset="0"/>
                <a:cs typeface="Times New Roman" pitchFamily="18" charset="0"/>
              </a:rPr>
              <a:t> when trying to fulfil Leibniz’s principle and when trying to provide an explanation of the universe.</a:t>
            </a:r>
            <a:endParaRPr lang="en-GB" sz="2800" dirty="0">
              <a:latin typeface="Times New Roman" pitchFamily="18" charset="0"/>
              <a:cs typeface="Times New Roman" pitchFamily="18" charset="0"/>
            </a:endParaRPr>
          </a:p>
        </p:txBody>
      </p:sp>
      <p:pic>
        <p:nvPicPr>
          <p:cNvPr id="1026" name="Picture 2" descr="http://1.bp.blogspot.com/_48qePIgWGEg/Sv_wFyVgCOI/AAAAAAAAAbg/nKyQGeUNIGA/s400/match-fla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4660" y="260648"/>
            <a:ext cx="1132993" cy="1080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1012626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tx1"/>
            </a:solidFill>
          </a:ln>
        </p:spPr>
        <p:txBody>
          <a:bodyPr>
            <a:normAutofit/>
          </a:bodyPr>
          <a:lstStyle/>
          <a:p>
            <a:pPr algn="l"/>
            <a:r>
              <a:rPr lang="en-GB" sz="3600" b="1" dirty="0" smtClean="0">
                <a:latin typeface="Times New Roman" pitchFamily="18" charset="0"/>
                <a:cs typeface="Times New Roman" pitchFamily="18" charset="0"/>
              </a:rPr>
              <a:t>Step 2</a:t>
            </a:r>
            <a:r>
              <a:rPr lang="en-GB" sz="3600" dirty="0" smtClean="0">
                <a:latin typeface="Times New Roman" pitchFamily="18" charset="0"/>
                <a:cs typeface="Times New Roman" pitchFamily="18" charset="0"/>
              </a:rPr>
              <a:t>: What is a Sufficient Reason?</a:t>
            </a:r>
            <a:endParaRPr lang="en-GB" sz="36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600201"/>
            <a:ext cx="8435280" cy="4997151"/>
          </a:xfrm>
        </p:spPr>
        <p:txBody>
          <a:bodyPr>
            <a:normAutofit/>
          </a:bodyPr>
          <a:lstStyle/>
          <a:p>
            <a:r>
              <a:rPr lang="en-GB" sz="2800" dirty="0" smtClean="0">
                <a:latin typeface="Times New Roman" pitchFamily="18" charset="0"/>
                <a:cs typeface="Times New Roman" pitchFamily="18" charset="0"/>
              </a:rPr>
              <a:t>In response to Russell, Copleston states </a:t>
            </a:r>
            <a:r>
              <a:rPr lang="en-GB" sz="2800" b="1" dirty="0" smtClean="0">
                <a:solidFill>
                  <a:srgbClr val="FF0000"/>
                </a:solidFill>
                <a:latin typeface="Times New Roman" pitchFamily="18" charset="0"/>
                <a:cs typeface="Times New Roman" pitchFamily="18" charset="0"/>
              </a:rPr>
              <a:t>‘an adequate explanation must ultimately be a total explanation, to which nothing further can be added’.</a:t>
            </a:r>
          </a:p>
          <a:p>
            <a:endParaRPr lang="en-GB" sz="2800" dirty="0" smtClean="0">
              <a:solidFill>
                <a:srgbClr val="FF0000"/>
              </a:solidFill>
              <a:latin typeface="Times New Roman" pitchFamily="18" charset="0"/>
              <a:cs typeface="Times New Roman" pitchFamily="18" charset="0"/>
            </a:endParaRPr>
          </a:p>
          <a:p>
            <a:pPr marL="0" indent="0" algn="ctr">
              <a:buNone/>
            </a:pPr>
            <a:r>
              <a:rPr lang="en-GB" sz="2800" dirty="0" smtClean="0">
                <a:latin typeface="Times New Roman" pitchFamily="18" charset="0"/>
                <a:cs typeface="Times New Roman" pitchFamily="18" charset="0"/>
              </a:rPr>
              <a:t>Q. How does God fulfil this definition of a sufficient reason?</a:t>
            </a:r>
          </a:p>
          <a:p>
            <a:pPr marL="0" indent="0" algn="ctr">
              <a:buNone/>
            </a:pPr>
            <a:endParaRPr lang="en-GB" sz="2800" dirty="0" smtClean="0">
              <a:latin typeface="Times New Roman" pitchFamily="18" charset="0"/>
              <a:cs typeface="Times New Roman" pitchFamily="18" charset="0"/>
            </a:endParaRPr>
          </a:p>
          <a:p>
            <a:pPr marL="0" indent="0" algn="ctr">
              <a:buNone/>
            </a:pPr>
            <a:r>
              <a:rPr lang="en-GB" sz="2800" dirty="0" smtClean="0">
                <a:latin typeface="Times New Roman" pitchFamily="18" charset="0"/>
                <a:cs typeface="Times New Roman" pitchFamily="18" charset="0"/>
              </a:rPr>
              <a:t>Q. Can you think of any alternative reasons for the universe that we could identify as ‘sufficient’?</a:t>
            </a:r>
            <a:endParaRPr lang="en-GB" sz="2800" dirty="0">
              <a:latin typeface="Times New Roman" pitchFamily="18" charset="0"/>
              <a:cs typeface="Times New Roman" pitchFamily="18" charset="0"/>
            </a:endParaRPr>
          </a:p>
        </p:txBody>
      </p:sp>
      <p:pic>
        <p:nvPicPr>
          <p:cNvPr id="1026" name="Picture 2" descr="http://1.bp.blogspot.com/_48qePIgWGEg/Sv_wFyVgCOI/AAAAAAAAAbg/nKyQGeUNIGA/s400/match-flam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74660" y="260648"/>
            <a:ext cx="1132993" cy="1080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0133702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tx1"/>
            </a:solidFill>
          </a:ln>
        </p:spPr>
        <p:txBody>
          <a:bodyPr>
            <a:normAutofit/>
          </a:bodyPr>
          <a:lstStyle/>
          <a:p>
            <a:pPr algn="l"/>
            <a:r>
              <a:rPr lang="en-GB" sz="2800" b="1" dirty="0" smtClean="0">
                <a:latin typeface="Times New Roman" pitchFamily="18" charset="0"/>
                <a:cs typeface="Times New Roman" pitchFamily="18" charset="0"/>
              </a:rPr>
              <a:t>Step 3</a:t>
            </a:r>
            <a:r>
              <a:rPr lang="en-GB" sz="2800" dirty="0" smtClean="0">
                <a:latin typeface="Times New Roman" pitchFamily="18" charset="0"/>
                <a:cs typeface="Times New Roman" pitchFamily="18" charset="0"/>
              </a:rPr>
              <a:t>: Is it even possible to reach a sufficient reason?</a:t>
            </a:r>
            <a:endParaRPr lang="en-GB" sz="28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600201"/>
            <a:ext cx="8435280" cy="4997151"/>
          </a:xfrm>
        </p:spPr>
        <p:txBody>
          <a:bodyPr>
            <a:normAutofit/>
          </a:bodyPr>
          <a:lstStyle/>
          <a:p>
            <a:r>
              <a:rPr lang="en-GB" sz="2800" dirty="0" smtClean="0">
                <a:latin typeface="Times New Roman" pitchFamily="18" charset="0"/>
                <a:cs typeface="Times New Roman" pitchFamily="18" charset="0"/>
              </a:rPr>
              <a:t>Russell responds by saying that </a:t>
            </a:r>
            <a:r>
              <a:rPr lang="en-GB" sz="2800" dirty="0" smtClean="0">
                <a:solidFill>
                  <a:srgbClr val="FF0000"/>
                </a:solidFill>
                <a:latin typeface="Times New Roman" pitchFamily="18" charset="0"/>
                <a:cs typeface="Times New Roman" pitchFamily="18" charset="0"/>
              </a:rPr>
              <a:t>‘you’re looking for something which can’t be got, and which one ought not to expect to get’.</a:t>
            </a:r>
          </a:p>
          <a:p>
            <a:endParaRPr lang="en-GB" sz="2800" dirty="0">
              <a:solidFill>
                <a:srgbClr val="FF0000"/>
              </a:solidFill>
              <a:latin typeface="Times New Roman" pitchFamily="18" charset="0"/>
              <a:cs typeface="Times New Roman" pitchFamily="18" charset="0"/>
            </a:endParaRPr>
          </a:p>
          <a:p>
            <a:endParaRPr lang="en-GB" sz="2800" dirty="0" smtClean="0">
              <a:solidFill>
                <a:srgbClr val="FF0000"/>
              </a:solidFill>
              <a:latin typeface="Times New Roman" pitchFamily="18" charset="0"/>
              <a:cs typeface="Times New Roman" pitchFamily="18" charset="0"/>
            </a:endParaRPr>
          </a:p>
          <a:p>
            <a:pPr marL="0" indent="0" algn="r">
              <a:buNone/>
            </a:pPr>
            <a:r>
              <a:rPr lang="en-GB" sz="2800" dirty="0" smtClean="0">
                <a:latin typeface="Times New Roman" pitchFamily="18" charset="0"/>
                <a:cs typeface="Times New Roman" pitchFamily="18" charset="0"/>
              </a:rPr>
              <a:t>Q. What do you think Russell means here? </a:t>
            </a:r>
          </a:p>
          <a:p>
            <a:pPr marL="0" indent="0" algn="r">
              <a:buNone/>
            </a:pPr>
            <a:r>
              <a:rPr lang="en-GB" sz="2800" dirty="0" smtClean="0">
                <a:latin typeface="Times New Roman" pitchFamily="18" charset="0"/>
                <a:cs typeface="Times New Roman" pitchFamily="18" charset="0"/>
              </a:rPr>
              <a:t>Q. Why might he say this?</a:t>
            </a:r>
          </a:p>
          <a:p>
            <a:pPr marL="0" indent="0" algn="ctr">
              <a:buNone/>
            </a:pPr>
            <a:endParaRPr lang="en-GB" sz="2800" dirty="0">
              <a:latin typeface="Times New Roman" pitchFamily="18" charset="0"/>
              <a:cs typeface="Times New Roman" pitchFamily="18" charset="0"/>
            </a:endParaRPr>
          </a:p>
        </p:txBody>
      </p:sp>
      <p:pic>
        <p:nvPicPr>
          <p:cNvPr id="5" name="Picture 6" descr="http://www.nndb.com/people/954/000044822/Russell-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429000"/>
            <a:ext cx="1923958" cy="22559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84951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tx1"/>
            </a:solidFill>
          </a:ln>
        </p:spPr>
        <p:txBody>
          <a:bodyPr>
            <a:normAutofit/>
          </a:bodyPr>
          <a:lstStyle/>
          <a:p>
            <a:pPr algn="l"/>
            <a:r>
              <a:rPr lang="en-GB" sz="2800" b="1" dirty="0" smtClean="0">
                <a:latin typeface="Times New Roman" pitchFamily="18" charset="0"/>
                <a:cs typeface="Times New Roman" pitchFamily="18" charset="0"/>
              </a:rPr>
              <a:t>Step 3</a:t>
            </a:r>
            <a:r>
              <a:rPr lang="en-GB" sz="2800" dirty="0" smtClean="0">
                <a:latin typeface="Times New Roman" pitchFamily="18" charset="0"/>
                <a:cs typeface="Times New Roman" pitchFamily="18" charset="0"/>
              </a:rPr>
              <a:t>: Is it even possible to reach a sufficient reason?</a:t>
            </a:r>
            <a:endParaRPr lang="en-GB" sz="28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600201"/>
            <a:ext cx="8435280" cy="4997151"/>
          </a:xfrm>
        </p:spPr>
        <p:txBody>
          <a:bodyPr>
            <a:normAutofit fontScale="85000" lnSpcReduction="20000"/>
          </a:bodyPr>
          <a:lstStyle/>
          <a:p>
            <a:r>
              <a:rPr lang="en-GB" sz="2800" dirty="0" smtClean="0">
                <a:latin typeface="Times New Roman" pitchFamily="18" charset="0"/>
                <a:cs typeface="Times New Roman" pitchFamily="18" charset="0"/>
              </a:rPr>
              <a:t>Russell is suggesting that it </a:t>
            </a:r>
            <a:r>
              <a:rPr lang="en-GB" sz="2800" b="1" dirty="0" smtClean="0">
                <a:solidFill>
                  <a:srgbClr val="FF0000"/>
                </a:solidFill>
                <a:latin typeface="Times New Roman" pitchFamily="18" charset="0"/>
                <a:cs typeface="Times New Roman" pitchFamily="18" charset="0"/>
              </a:rPr>
              <a:t>is not possible </a:t>
            </a:r>
            <a:r>
              <a:rPr lang="en-GB" sz="2800" dirty="0" smtClean="0">
                <a:latin typeface="Times New Roman" pitchFamily="18" charset="0"/>
                <a:cs typeface="Times New Roman" pitchFamily="18" charset="0"/>
              </a:rPr>
              <a:t>to reach a ‘sufficient reason’ for the universe.</a:t>
            </a:r>
          </a:p>
          <a:p>
            <a:r>
              <a:rPr lang="en-GB" sz="2800" b="1" dirty="0" smtClean="0">
                <a:latin typeface="Times New Roman" pitchFamily="18" charset="0"/>
                <a:cs typeface="Times New Roman" pitchFamily="18" charset="0"/>
              </a:rPr>
              <a:t>He basis this on his </a:t>
            </a:r>
            <a:r>
              <a:rPr lang="en-GB" sz="2800" b="1" dirty="0" smtClean="0">
                <a:solidFill>
                  <a:srgbClr val="FF0000"/>
                </a:solidFill>
                <a:latin typeface="Times New Roman" pitchFamily="18" charset="0"/>
                <a:cs typeface="Times New Roman" pitchFamily="18" charset="0"/>
              </a:rPr>
              <a:t>empirical/agnostic stance</a:t>
            </a:r>
            <a:r>
              <a:rPr lang="en-GB" sz="2800" b="1" dirty="0" smtClean="0">
                <a:latin typeface="Times New Roman" pitchFamily="18" charset="0"/>
                <a:cs typeface="Times New Roman" pitchFamily="18" charset="0"/>
              </a:rPr>
              <a:t>. He maintains that as the reason is </a:t>
            </a:r>
            <a:r>
              <a:rPr lang="en-GB" sz="2800" b="1" dirty="0" smtClean="0">
                <a:solidFill>
                  <a:srgbClr val="FF0000"/>
                </a:solidFill>
                <a:latin typeface="Times New Roman" pitchFamily="18" charset="0"/>
                <a:cs typeface="Times New Roman" pitchFamily="18" charset="0"/>
              </a:rPr>
              <a:t>beyond human experience</a:t>
            </a:r>
            <a:r>
              <a:rPr lang="en-GB" sz="2800" b="1" dirty="0" smtClean="0">
                <a:latin typeface="Times New Roman" pitchFamily="18" charset="0"/>
                <a:cs typeface="Times New Roman" pitchFamily="18" charset="0"/>
              </a:rPr>
              <a:t> we can never gain a sufficient reason for the existence of the universe.</a:t>
            </a:r>
          </a:p>
          <a:p>
            <a:endParaRPr lang="en-GB" sz="2800" b="1" dirty="0" smtClean="0">
              <a:latin typeface="Times New Roman" pitchFamily="18" charset="0"/>
              <a:cs typeface="Times New Roman" pitchFamily="18" charset="0"/>
            </a:endParaRPr>
          </a:p>
          <a:p>
            <a:r>
              <a:rPr lang="en-GB" sz="3300" i="1" dirty="0" smtClean="0">
                <a:solidFill>
                  <a:srgbClr val="FF0000"/>
                </a:solidFill>
                <a:latin typeface="Times New Roman" pitchFamily="18" charset="0"/>
                <a:cs typeface="Times New Roman" pitchFamily="18" charset="0"/>
              </a:rPr>
              <a:t>‘I should say that the universe is just there and that is all’.</a:t>
            </a:r>
          </a:p>
          <a:p>
            <a:endParaRPr lang="en-GB" sz="2800" dirty="0" smtClean="0">
              <a:solidFill>
                <a:srgbClr val="FF0000"/>
              </a:solidFill>
              <a:latin typeface="Times New Roman" pitchFamily="18" charset="0"/>
              <a:cs typeface="Times New Roman" pitchFamily="18" charset="0"/>
            </a:endParaRPr>
          </a:p>
          <a:p>
            <a:pPr marL="514350" indent="-514350">
              <a:buFont typeface="+mj-lt"/>
              <a:buAutoNum type="arabicPeriod"/>
            </a:pPr>
            <a:r>
              <a:rPr lang="en-GB" sz="2800" dirty="0" smtClean="0">
                <a:latin typeface="Times New Roman" pitchFamily="18" charset="0"/>
                <a:cs typeface="Times New Roman" pitchFamily="18" charset="0"/>
              </a:rPr>
              <a:t>What are your thoughts on this perspective?</a:t>
            </a:r>
          </a:p>
          <a:p>
            <a:pPr marL="514350" indent="-514350">
              <a:buFont typeface="+mj-lt"/>
              <a:buAutoNum type="arabicPeriod"/>
            </a:pPr>
            <a:r>
              <a:rPr lang="en-GB" sz="2800" dirty="0" smtClean="0">
                <a:latin typeface="Times New Roman" pitchFamily="18" charset="0"/>
                <a:cs typeface="Times New Roman" pitchFamily="18" charset="0"/>
              </a:rPr>
              <a:t> Is Russell justified in saying that we cannot gain knowledge of that which is beyond our understanding? </a:t>
            </a:r>
            <a:endParaRPr lang="en-GB" sz="2800" dirty="0">
              <a:latin typeface="Times New Roman" pitchFamily="18" charset="0"/>
              <a:cs typeface="Times New Roman" pitchFamily="18" charset="0"/>
            </a:endParaRPr>
          </a:p>
          <a:p>
            <a:pPr marL="514350" indent="-514350">
              <a:buFont typeface="+mj-lt"/>
              <a:buAutoNum type="arabicPeriod"/>
            </a:pPr>
            <a:r>
              <a:rPr lang="en-GB" sz="2800" dirty="0" smtClean="0">
                <a:latin typeface="Times New Roman" pitchFamily="18" charset="0"/>
                <a:cs typeface="Times New Roman" pitchFamily="18" charset="0"/>
              </a:rPr>
              <a:t>Does this mean that it is meaningless to talk of metaphysics or even God?</a:t>
            </a:r>
            <a:endParaRPr lang="en-GB" sz="2800" dirty="0">
              <a:latin typeface="Times New Roman" pitchFamily="18" charset="0"/>
              <a:cs typeface="Times New Roman" pitchFamily="18" charset="0"/>
            </a:endParaRPr>
          </a:p>
        </p:txBody>
      </p:sp>
    </p:spTree>
    <p:extLst>
      <p:ext uri="{BB962C8B-B14F-4D97-AF65-F5344CB8AC3E}">
        <p14:creationId xmlns:p14="http://schemas.microsoft.com/office/powerpoint/2010/main" val="13381378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08" name="Picture 76">
            <a:hlinkClick r:id="" action="ppaction://media"/>
          </p:cNvPr>
          <p:cNvPicPr>
            <a:picLocks noRot="1" noChangeAspect="1" noChangeArrowheads="1"/>
          </p:cNvPicPr>
          <p:nvPr>
            <a:wavAudioFile r:embed="rId1" name="MSSN00824A0000[1].wav"/>
          </p:nvPr>
        </p:nvPicPr>
        <p:blipFill>
          <a:blip r:embed="rId5" cstate="print"/>
          <a:srcRect/>
          <a:stretch>
            <a:fillRect/>
          </a:stretch>
        </p:blipFill>
        <p:spPr bwMode="auto">
          <a:xfrm>
            <a:off x="5580063" y="2060575"/>
            <a:ext cx="304800" cy="304800"/>
          </a:xfrm>
          <a:prstGeom prst="rect">
            <a:avLst/>
          </a:prstGeom>
          <a:noFill/>
        </p:spPr>
      </p:pic>
      <p:pic>
        <p:nvPicPr>
          <p:cNvPr id="44115" name="Picture 83">
            <a:hlinkClick r:id="" action="ppaction://media"/>
          </p:cNvPr>
          <p:cNvPicPr>
            <a:picLocks noGrp="1" noRot="1" noChangeAspect="1" noChangeArrowheads="1"/>
          </p:cNvPicPr>
          <p:nvPr>
            <p:ph sz="quarter" idx="3"/>
            <a:wavAudioFile r:embed="rId1" name="MSSN00824A0000[1].wav"/>
          </p:nvPr>
        </p:nvPicPr>
        <p:blipFill>
          <a:blip r:embed="rId5" cstate="print"/>
          <a:srcRect/>
          <a:stretch>
            <a:fillRect/>
          </a:stretch>
        </p:blipFill>
        <p:spPr>
          <a:xfrm>
            <a:off x="7596188" y="5661025"/>
            <a:ext cx="304800" cy="304800"/>
          </a:xfrm>
          <a:ln/>
        </p:spPr>
      </p:pic>
      <p:pic>
        <p:nvPicPr>
          <p:cNvPr id="44113" name="Picture 81">
            <a:hlinkClick r:id="" action="ppaction://media"/>
          </p:cNvPr>
          <p:cNvPicPr>
            <a:picLocks noGrp="1" noRot="1" noChangeAspect="1" noChangeArrowheads="1"/>
          </p:cNvPicPr>
          <p:nvPr>
            <p:ph sz="quarter" idx="2"/>
            <a:wavAudioFile r:embed="rId1" name="MSSN00824A0000[1].wav"/>
          </p:nvPr>
        </p:nvPicPr>
        <p:blipFill>
          <a:blip r:embed="rId5" cstate="print"/>
          <a:srcRect/>
          <a:stretch>
            <a:fillRect/>
          </a:stretch>
        </p:blipFill>
        <p:spPr>
          <a:xfrm>
            <a:off x="3995738" y="5589588"/>
            <a:ext cx="304800" cy="304800"/>
          </a:xfrm>
          <a:noFill/>
          <a:ln/>
        </p:spPr>
      </p:pic>
      <p:pic>
        <p:nvPicPr>
          <p:cNvPr id="44109" name="Picture 77">
            <a:hlinkClick r:id="" action="ppaction://media"/>
          </p:cNvPr>
          <p:cNvPicPr>
            <a:picLocks noGrp="1" noRot="1" noChangeAspect="1" noChangeArrowheads="1"/>
          </p:cNvPicPr>
          <p:nvPr>
            <p:ph sz="half" idx="1"/>
            <a:wavAudioFile r:embed="rId1" name="MSSN00824A0000[1].wav"/>
          </p:nvPr>
        </p:nvPicPr>
        <p:blipFill>
          <a:blip r:embed="rId5" cstate="print"/>
          <a:srcRect/>
          <a:stretch>
            <a:fillRect/>
          </a:stretch>
        </p:blipFill>
        <p:spPr>
          <a:xfrm>
            <a:off x="3492500" y="3933825"/>
            <a:ext cx="304800" cy="304800"/>
          </a:xfrm>
          <a:ln/>
        </p:spPr>
      </p:pic>
      <p:grpSp>
        <p:nvGrpSpPr>
          <p:cNvPr id="2" name="Group 2"/>
          <p:cNvGrpSpPr>
            <a:grpSpLocks/>
          </p:cNvGrpSpPr>
          <p:nvPr/>
        </p:nvGrpSpPr>
        <p:grpSpPr bwMode="auto">
          <a:xfrm>
            <a:off x="6661150" y="4797425"/>
            <a:ext cx="2087563" cy="1584325"/>
            <a:chOff x="2835" y="482"/>
            <a:chExt cx="1315" cy="998"/>
          </a:xfrm>
        </p:grpSpPr>
        <p:sp>
          <p:nvSpPr>
            <p:cNvPr id="44035" name="Rectangle 3"/>
            <p:cNvSpPr>
              <a:spLocks noChangeArrowheads="1"/>
            </p:cNvSpPr>
            <p:nvPr/>
          </p:nvSpPr>
          <p:spPr bwMode="auto">
            <a:xfrm>
              <a:off x="2925" y="482"/>
              <a:ext cx="1134" cy="998"/>
            </a:xfrm>
            <a:prstGeom prst="rect">
              <a:avLst/>
            </a:prstGeom>
            <a:solidFill>
              <a:srgbClr val="CC0000"/>
            </a:solidFill>
            <a:ln w="9525">
              <a:solidFill>
                <a:schemeClr val="tx1"/>
              </a:solidFill>
              <a:miter lim="800000"/>
              <a:headEnd/>
              <a:tailEnd/>
            </a:ln>
            <a:effectLst/>
          </p:spPr>
          <p:txBody>
            <a:bodyPr wrap="none" anchor="ctr"/>
            <a:lstStyle/>
            <a:p>
              <a:endParaRPr lang="en-US"/>
            </a:p>
          </p:txBody>
        </p:sp>
        <p:sp>
          <p:nvSpPr>
            <p:cNvPr id="44036" name="Text Box 4"/>
            <p:cNvSpPr txBox="1">
              <a:spLocks noChangeArrowheads="1"/>
            </p:cNvSpPr>
            <p:nvPr/>
          </p:nvSpPr>
          <p:spPr bwMode="auto">
            <a:xfrm>
              <a:off x="2835" y="829"/>
              <a:ext cx="1315" cy="288"/>
            </a:xfrm>
            <a:prstGeom prst="rect">
              <a:avLst/>
            </a:prstGeom>
            <a:noFill/>
            <a:ln w="9525">
              <a:noFill/>
              <a:miter lim="800000"/>
              <a:headEnd/>
              <a:tailEnd/>
            </a:ln>
            <a:effectLst/>
          </p:spPr>
          <p:txBody>
            <a:bodyPr>
              <a:spAutoFit/>
            </a:bodyPr>
            <a:lstStyle/>
            <a:p>
              <a:pPr algn="ctr" eaLnBrk="1" hangingPunct="1">
                <a:spcBef>
                  <a:spcPct val="50000"/>
                </a:spcBef>
              </a:pPr>
              <a:r>
                <a:rPr lang="en-GB" b="1">
                  <a:latin typeface="Bolts SF" pitchFamily="2" charset="0"/>
                </a:rPr>
                <a:t>WIPEOUT</a:t>
              </a:r>
            </a:p>
          </p:txBody>
        </p:sp>
      </p:grpSp>
      <p:grpSp>
        <p:nvGrpSpPr>
          <p:cNvPr id="3" name="Group 5"/>
          <p:cNvGrpSpPr>
            <a:grpSpLocks/>
          </p:cNvGrpSpPr>
          <p:nvPr/>
        </p:nvGrpSpPr>
        <p:grpSpPr bwMode="auto">
          <a:xfrm>
            <a:off x="2628900" y="4797425"/>
            <a:ext cx="2087563" cy="1584325"/>
            <a:chOff x="2835" y="482"/>
            <a:chExt cx="1315" cy="998"/>
          </a:xfrm>
        </p:grpSpPr>
        <p:sp>
          <p:nvSpPr>
            <p:cNvPr id="44038" name="Rectangle 6"/>
            <p:cNvSpPr>
              <a:spLocks noChangeArrowheads="1"/>
            </p:cNvSpPr>
            <p:nvPr/>
          </p:nvSpPr>
          <p:spPr bwMode="auto">
            <a:xfrm>
              <a:off x="2925" y="482"/>
              <a:ext cx="1134" cy="998"/>
            </a:xfrm>
            <a:prstGeom prst="rect">
              <a:avLst/>
            </a:prstGeom>
            <a:solidFill>
              <a:srgbClr val="CC0000"/>
            </a:solidFill>
            <a:ln w="9525">
              <a:solidFill>
                <a:schemeClr val="tx1"/>
              </a:solidFill>
              <a:miter lim="800000"/>
              <a:headEnd/>
              <a:tailEnd/>
            </a:ln>
            <a:effectLst/>
          </p:spPr>
          <p:txBody>
            <a:bodyPr wrap="none" anchor="ctr"/>
            <a:lstStyle/>
            <a:p>
              <a:endParaRPr lang="en-US"/>
            </a:p>
          </p:txBody>
        </p:sp>
        <p:sp>
          <p:nvSpPr>
            <p:cNvPr id="44039" name="Text Box 7"/>
            <p:cNvSpPr txBox="1">
              <a:spLocks noChangeArrowheads="1"/>
            </p:cNvSpPr>
            <p:nvPr/>
          </p:nvSpPr>
          <p:spPr bwMode="auto">
            <a:xfrm>
              <a:off x="2835" y="829"/>
              <a:ext cx="1315" cy="288"/>
            </a:xfrm>
            <a:prstGeom prst="rect">
              <a:avLst/>
            </a:prstGeom>
            <a:noFill/>
            <a:ln w="9525">
              <a:noFill/>
              <a:miter lim="800000"/>
              <a:headEnd/>
              <a:tailEnd/>
            </a:ln>
            <a:effectLst/>
          </p:spPr>
          <p:txBody>
            <a:bodyPr>
              <a:spAutoFit/>
            </a:bodyPr>
            <a:lstStyle/>
            <a:p>
              <a:pPr algn="ctr" eaLnBrk="1" hangingPunct="1">
                <a:spcBef>
                  <a:spcPct val="50000"/>
                </a:spcBef>
              </a:pPr>
              <a:r>
                <a:rPr lang="en-GB" b="1">
                  <a:latin typeface="Bolts SF" pitchFamily="2" charset="0"/>
                </a:rPr>
                <a:t>WIPEOUT</a:t>
              </a:r>
            </a:p>
          </p:txBody>
        </p:sp>
      </p:grpSp>
      <p:grpSp>
        <p:nvGrpSpPr>
          <p:cNvPr id="4" name="Group 8"/>
          <p:cNvGrpSpPr>
            <a:grpSpLocks/>
          </p:cNvGrpSpPr>
          <p:nvPr/>
        </p:nvGrpSpPr>
        <p:grpSpPr bwMode="auto">
          <a:xfrm>
            <a:off x="4787900" y="4797425"/>
            <a:ext cx="1800225" cy="1584325"/>
            <a:chOff x="385" y="482"/>
            <a:chExt cx="1134" cy="998"/>
          </a:xfrm>
        </p:grpSpPr>
        <p:sp>
          <p:nvSpPr>
            <p:cNvPr id="44041" name="Rectangle 9"/>
            <p:cNvSpPr>
              <a:spLocks noChangeArrowheads="1"/>
            </p:cNvSpPr>
            <p:nvPr/>
          </p:nvSpPr>
          <p:spPr bwMode="auto">
            <a:xfrm>
              <a:off x="385" y="482"/>
              <a:ext cx="1134" cy="998"/>
            </a:xfrm>
            <a:prstGeom prst="rect">
              <a:avLst/>
            </a:prstGeom>
            <a:solidFill>
              <a:srgbClr val="FFCC00"/>
            </a:solidFill>
            <a:ln w="9525">
              <a:solidFill>
                <a:schemeClr val="tx1"/>
              </a:solidFill>
              <a:miter lim="800000"/>
              <a:headEnd/>
              <a:tailEnd/>
            </a:ln>
            <a:effectLst/>
          </p:spPr>
          <p:txBody>
            <a:bodyPr wrap="none" anchor="ctr"/>
            <a:lstStyle/>
            <a:p>
              <a:endParaRPr lang="en-US"/>
            </a:p>
          </p:txBody>
        </p:sp>
        <p:sp>
          <p:nvSpPr>
            <p:cNvPr id="44042" name="AutoShape 10"/>
            <p:cNvSpPr>
              <a:spLocks noChangeArrowheads="1"/>
            </p:cNvSpPr>
            <p:nvPr/>
          </p:nvSpPr>
          <p:spPr bwMode="auto">
            <a:xfrm>
              <a:off x="567" y="618"/>
              <a:ext cx="817" cy="635"/>
            </a:xfrm>
            <a:prstGeom prst="star5">
              <a:avLst/>
            </a:prstGeom>
            <a:solidFill>
              <a:srgbClr val="000000"/>
            </a:solidFill>
            <a:ln w="9525">
              <a:solidFill>
                <a:schemeClr val="tx1"/>
              </a:solidFill>
              <a:miter lim="800000"/>
              <a:headEnd/>
              <a:tailEnd/>
            </a:ln>
            <a:effectLst/>
          </p:spPr>
          <p:txBody>
            <a:bodyPr wrap="none" anchor="ctr"/>
            <a:lstStyle/>
            <a:p>
              <a:endParaRPr lang="en-US"/>
            </a:p>
          </p:txBody>
        </p:sp>
      </p:grpSp>
      <p:grpSp>
        <p:nvGrpSpPr>
          <p:cNvPr id="5" name="Group 11"/>
          <p:cNvGrpSpPr>
            <a:grpSpLocks/>
          </p:cNvGrpSpPr>
          <p:nvPr/>
        </p:nvGrpSpPr>
        <p:grpSpPr bwMode="auto">
          <a:xfrm>
            <a:off x="755650" y="4797425"/>
            <a:ext cx="1800225" cy="1584325"/>
            <a:chOff x="385" y="482"/>
            <a:chExt cx="1134" cy="998"/>
          </a:xfrm>
        </p:grpSpPr>
        <p:sp>
          <p:nvSpPr>
            <p:cNvPr id="44044" name="Rectangle 12"/>
            <p:cNvSpPr>
              <a:spLocks noChangeArrowheads="1"/>
            </p:cNvSpPr>
            <p:nvPr/>
          </p:nvSpPr>
          <p:spPr bwMode="auto">
            <a:xfrm>
              <a:off x="385" y="482"/>
              <a:ext cx="1134" cy="998"/>
            </a:xfrm>
            <a:prstGeom prst="rect">
              <a:avLst/>
            </a:prstGeom>
            <a:solidFill>
              <a:srgbClr val="FFCC00"/>
            </a:solidFill>
            <a:ln w="9525">
              <a:solidFill>
                <a:schemeClr val="tx1"/>
              </a:solidFill>
              <a:miter lim="800000"/>
              <a:headEnd/>
              <a:tailEnd/>
            </a:ln>
            <a:effectLst/>
          </p:spPr>
          <p:txBody>
            <a:bodyPr wrap="none" anchor="ctr"/>
            <a:lstStyle/>
            <a:p>
              <a:endParaRPr lang="en-US"/>
            </a:p>
          </p:txBody>
        </p:sp>
        <p:sp>
          <p:nvSpPr>
            <p:cNvPr id="44045" name="AutoShape 13"/>
            <p:cNvSpPr>
              <a:spLocks noChangeArrowheads="1"/>
            </p:cNvSpPr>
            <p:nvPr/>
          </p:nvSpPr>
          <p:spPr bwMode="auto">
            <a:xfrm>
              <a:off x="567" y="618"/>
              <a:ext cx="817" cy="635"/>
            </a:xfrm>
            <a:prstGeom prst="star5">
              <a:avLst/>
            </a:prstGeom>
            <a:solidFill>
              <a:srgbClr val="000000"/>
            </a:solidFill>
            <a:ln w="9525">
              <a:solidFill>
                <a:schemeClr val="tx1"/>
              </a:solidFill>
              <a:miter lim="800000"/>
              <a:headEnd/>
              <a:tailEnd/>
            </a:ln>
            <a:effectLst/>
          </p:spPr>
          <p:txBody>
            <a:bodyPr wrap="none" anchor="ctr"/>
            <a:lstStyle/>
            <a:p>
              <a:endParaRPr lang="en-US"/>
            </a:p>
          </p:txBody>
        </p:sp>
      </p:grpSp>
      <p:grpSp>
        <p:nvGrpSpPr>
          <p:cNvPr id="6" name="Group 14"/>
          <p:cNvGrpSpPr>
            <a:grpSpLocks/>
          </p:cNvGrpSpPr>
          <p:nvPr/>
        </p:nvGrpSpPr>
        <p:grpSpPr bwMode="auto">
          <a:xfrm>
            <a:off x="6804025" y="3068638"/>
            <a:ext cx="1800225" cy="1584325"/>
            <a:chOff x="385" y="482"/>
            <a:chExt cx="1134" cy="998"/>
          </a:xfrm>
        </p:grpSpPr>
        <p:sp>
          <p:nvSpPr>
            <p:cNvPr id="44047" name="Rectangle 15"/>
            <p:cNvSpPr>
              <a:spLocks noChangeArrowheads="1"/>
            </p:cNvSpPr>
            <p:nvPr/>
          </p:nvSpPr>
          <p:spPr bwMode="auto">
            <a:xfrm>
              <a:off x="385" y="482"/>
              <a:ext cx="1134" cy="998"/>
            </a:xfrm>
            <a:prstGeom prst="rect">
              <a:avLst/>
            </a:prstGeom>
            <a:solidFill>
              <a:srgbClr val="FFCC00"/>
            </a:solidFill>
            <a:ln w="9525">
              <a:solidFill>
                <a:schemeClr val="tx1"/>
              </a:solidFill>
              <a:miter lim="800000"/>
              <a:headEnd/>
              <a:tailEnd/>
            </a:ln>
            <a:effectLst/>
          </p:spPr>
          <p:txBody>
            <a:bodyPr wrap="none" anchor="ctr"/>
            <a:lstStyle/>
            <a:p>
              <a:endParaRPr lang="en-US"/>
            </a:p>
          </p:txBody>
        </p:sp>
        <p:sp>
          <p:nvSpPr>
            <p:cNvPr id="44048" name="AutoShape 16"/>
            <p:cNvSpPr>
              <a:spLocks noChangeArrowheads="1"/>
            </p:cNvSpPr>
            <p:nvPr/>
          </p:nvSpPr>
          <p:spPr bwMode="auto">
            <a:xfrm>
              <a:off x="567" y="618"/>
              <a:ext cx="817" cy="635"/>
            </a:xfrm>
            <a:prstGeom prst="star5">
              <a:avLst/>
            </a:prstGeom>
            <a:solidFill>
              <a:srgbClr val="000000"/>
            </a:solidFill>
            <a:ln w="9525">
              <a:solidFill>
                <a:schemeClr val="tx1"/>
              </a:solidFill>
              <a:miter lim="800000"/>
              <a:headEnd/>
              <a:tailEnd/>
            </a:ln>
            <a:effectLst/>
          </p:spPr>
          <p:txBody>
            <a:bodyPr wrap="none" anchor="ctr"/>
            <a:lstStyle/>
            <a:p>
              <a:endParaRPr lang="en-US"/>
            </a:p>
          </p:txBody>
        </p:sp>
      </p:grpSp>
      <p:grpSp>
        <p:nvGrpSpPr>
          <p:cNvPr id="7" name="Group 17"/>
          <p:cNvGrpSpPr>
            <a:grpSpLocks/>
          </p:cNvGrpSpPr>
          <p:nvPr/>
        </p:nvGrpSpPr>
        <p:grpSpPr bwMode="auto">
          <a:xfrm>
            <a:off x="4787900" y="3068638"/>
            <a:ext cx="1800225" cy="1584325"/>
            <a:chOff x="385" y="482"/>
            <a:chExt cx="1134" cy="998"/>
          </a:xfrm>
        </p:grpSpPr>
        <p:sp>
          <p:nvSpPr>
            <p:cNvPr id="44050" name="Rectangle 18"/>
            <p:cNvSpPr>
              <a:spLocks noChangeArrowheads="1"/>
            </p:cNvSpPr>
            <p:nvPr/>
          </p:nvSpPr>
          <p:spPr bwMode="auto">
            <a:xfrm>
              <a:off x="385" y="482"/>
              <a:ext cx="1134" cy="998"/>
            </a:xfrm>
            <a:prstGeom prst="rect">
              <a:avLst/>
            </a:prstGeom>
            <a:solidFill>
              <a:srgbClr val="FFCC00"/>
            </a:solidFill>
            <a:ln w="9525">
              <a:solidFill>
                <a:schemeClr val="tx1"/>
              </a:solidFill>
              <a:miter lim="800000"/>
              <a:headEnd/>
              <a:tailEnd/>
            </a:ln>
            <a:effectLst/>
          </p:spPr>
          <p:txBody>
            <a:bodyPr wrap="none" anchor="ctr"/>
            <a:lstStyle/>
            <a:p>
              <a:endParaRPr lang="en-US"/>
            </a:p>
          </p:txBody>
        </p:sp>
        <p:sp>
          <p:nvSpPr>
            <p:cNvPr id="44051" name="AutoShape 19"/>
            <p:cNvSpPr>
              <a:spLocks noChangeArrowheads="1"/>
            </p:cNvSpPr>
            <p:nvPr/>
          </p:nvSpPr>
          <p:spPr bwMode="auto">
            <a:xfrm>
              <a:off x="567" y="618"/>
              <a:ext cx="817" cy="635"/>
            </a:xfrm>
            <a:prstGeom prst="star5">
              <a:avLst/>
            </a:prstGeom>
            <a:solidFill>
              <a:srgbClr val="000000"/>
            </a:solidFill>
            <a:ln w="9525">
              <a:solidFill>
                <a:schemeClr val="tx1"/>
              </a:solidFill>
              <a:miter lim="800000"/>
              <a:headEnd/>
              <a:tailEnd/>
            </a:ln>
            <a:effectLst/>
          </p:spPr>
          <p:txBody>
            <a:bodyPr wrap="none" anchor="ctr"/>
            <a:lstStyle/>
            <a:p>
              <a:endParaRPr lang="en-US"/>
            </a:p>
          </p:txBody>
        </p:sp>
      </p:grpSp>
      <p:grpSp>
        <p:nvGrpSpPr>
          <p:cNvPr id="8" name="Group 20"/>
          <p:cNvGrpSpPr>
            <a:grpSpLocks/>
          </p:cNvGrpSpPr>
          <p:nvPr/>
        </p:nvGrpSpPr>
        <p:grpSpPr bwMode="auto">
          <a:xfrm>
            <a:off x="2628900" y="3068638"/>
            <a:ext cx="2087563" cy="1584325"/>
            <a:chOff x="2835" y="482"/>
            <a:chExt cx="1315" cy="998"/>
          </a:xfrm>
        </p:grpSpPr>
        <p:sp>
          <p:nvSpPr>
            <p:cNvPr id="44053" name="Rectangle 21"/>
            <p:cNvSpPr>
              <a:spLocks noChangeArrowheads="1"/>
            </p:cNvSpPr>
            <p:nvPr/>
          </p:nvSpPr>
          <p:spPr bwMode="auto">
            <a:xfrm>
              <a:off x="2925" y="482"/>
              <a:ext cx="1134" cy="998"/>
            </a:xfrm>
            <a:prstGeom prst="rect">
              <a:avLst/>
            </a:prstGeom>
            <a:solidFill>
              <a:srgbClr val="CC0000"/>
            </a:solidFill>
            <a:ln w="9525">
              <a:solidFill>
                <a:schemeClr val="tx1"/>
              </a:solidFill>
              <a:miter lim="800000"/>
              <a:headEnd/>
              <a:tailEnd/>
            </a:ln>
            <a:effectLst/>
          </p:spPr>
          <p:txBody>
            <a:bodyPr wrap="none" anchor="ctr"/>
            <a:lstStyle/>
            <a:p>
              <a:endParaRPr lang="en-US"/>
            </a:p>
          </p:txBody>
        </p:sp>
        <p:sp>
          <p:nvSpPr>
            <p:cNvPr id="44054" name="Text Box 22"/>
            <p:cNvSpPr txBox="1">
              <a:spLocks noChangeArrowheads="1"/>
            </p:cNvSpPr>
            <p:nvPr/>
          </p:nvSpPr>
          <p:spPr bwMode="auto">
            <a:xfrm>
              <a:off x="2835" y="829"/>
              <a:ext cx="1315" cy="288"/>
            </a:xfrm>
            <a:prstGeom prst="rect">
              <a:avLst/>
            </a:prstGeom>
            <a:noFill/>
            <a:ln w="9525">
              <a:noFill/>
              <a:miter lim="800000"/>
              <a:headEnd/>
              <a:tailEnd/>
            </a:ln>
            <a:effectLst/>
          </p:spPr>
          <p:txBody>
            <a:bodyPr>
              <a:spAutoFit/>
            </a:bodyPr>
            <a:lstStyle/>
            <a:p>
              <a:pPr algn="ctr" eaLnBrk="1" hangingPunct="1">
                <a:spcBef>
                  <a:spcPct val="50000"/>
                </a:spcBef>
              </a:pPr>
              <a:r>
                <a:rPr lang="en-GB" b="1">
                  <a:latin typeface="Bolts SF" pitchFamily="2" charset="0"/>
                </a:rPr>
                <a:t>WIPEOUT</a:t>
              </a:r>
            </a:p>
          </p:txBody>
        </p:sp>
      </p:grpSp>
      <p:grpSp>
        <p:nvGrpSpPr>
          <p:cNvPr id="9" name="Group 23"/>
          <p:cNvGrpSpPr>
            <a:grpSpLocks/>
          </p:cNvGrpSpPr>
          <p:nvPr/>
        </p:nvGrpSpPr>
        <p:grpSpPr bwMode="auto">
          <a:xfrm>
            <a:off x="755650" y="3068638"/>
            <a:ext cx="1800225" cy="1584325"/>
            <a:chOff x="385" y="482"/>
            <a:chExt cx="1134" cy="998"/>
          </a:xfrm>
        </p:grpSpPr>
        <p:sp>
          <p:nvSpPr>
            <p:cNvPr id="44056" name="Rectangle 24"/>
            <p:cNvSpPr>
              <a:spLocks noChangeArrowheads="1"/>
            </p:cNvSpPr>
            <p:nvPr/>
          </p:nvSpPr>
          <p:spPr bwMode="auto">
            <a:xfrm>
              <a:off x="385" y="482"/>
              <a:ext cx="1134" cy="998"/>
            </a:xfrm>
            <a:prstGeom prst="rect">
              <a:avLst/>
            </a:prstGeom>
            <a:solidFill>
              <a:srgbClr val="FFCC00"/>
            </a:solidFill>
            <a:ln w="9525">
              <a:solidFill>
                <a:schemeClr val="tx1"/>
              </a:solidFill>
              <a:miter lim="800000"/>
              <a:headEnd/>
              <a:tailEnd/>
            </a:ln>
            <a:effectLst/>
          </p:spPr>
          <p:txBody>
            <a:bodyPr wrap="none" anchor="ctr"/>
            <a:lstStyle/>
            <a:p>
              <a:endParaRPr lang="en-US"/>
            </a:p>
          </p:txBody>
        </p:sp>
        <p:sp>
          <p:nvSpPr>
            <p:cNvPr id="44057" name="AutoShape 25"/>
            <p:cNvSpPr>
              <a:spLocks noChangeArrowheads="1"/>
            </p:cNvSpPr>
            <p:nvPr/>
          </p:nvSpPr>
          <p:spPr bwMode="auto">
            <a:xfrm>
              <a:off x="567" y="618"/>
              <a:ext cx="817" cy="635"/>
            </a:xfrm>
            <a:prstGeom prst="star5">
              <a:avLst/>
            </a:prstGeom>
            <a:solidFill>
              <a:srgbClr val="000000"/>
            </a:solidFill>
            <a:ln w="9525">
              <a:solidFill>
                <a:schemeClr val="tx1"/>
              </a:solidFill>
              <a:miter lim="800000"/>
              <a:headEnd/>
              <a:tailEnd/>
            </a:ln>
            <a:effectLst/>
          </p:spPr>
          <p:txBody>
            <a:bodyPr wrap="none" anchor="ctr"/>
            <a:lstStyle/>
            <a:p>
              <a:endParaRPr lang="en-US"/>
            </a:p>
          </p:txBody>
        </p:sp>
      </p:grpSp>
      <p:grpSp>
        <p:nvGrpSpPr>
          <p:cNvPr id="10" name="Group 26"/>
          <p:cNvGrpSpPr>
            <a:grpSpLocks/>
          </p:cNvGrpSpPr>
          <p:nvPr/>
        </p:nvGrpSpPr>
        <p:grpSpPr bwMode="auto">
          <a:xfrm>
            <a:off x="6804025" y="1341438"/>
            <a:ext cx="1800225" cy="1584325"/>
            <a:chOff x="385" y="482"/>
            <a:chExt cx="1134" cy="998"/>
          </a:xfrm>
        </p:grpSpPr>
        <p:sp>
          <p:nvSpPr>
            <p:cNvPr id="44059" name="Rectangle 27"/>
            <p:cNvSpPr>
              <a:spLocks noChangeArrowheads="1"/>
            </p:cNvSpPr>
            <p:nvPr/>
          </p:nvSpPr>
          <p:spPr bwMode="auto">
            <a:xfrm>
              <a:off x="385" y="482"/>
              <a:ext cx="1134" cy="998"/>
            </a:xfrm>
            <a:prstGeom prst="rect">
              <a:avLst/>
            </a:prstGeom>
            <a:solidFill>
              <a:srgbClr val="FFCC00"/>
            </a:solidFill>
            <a:ln w="9525">
              <a:solidFill>
                <a:schemeClr val="tx1"/>
              </a:solidFill>
              <a:miter lim="800000"/>
              <a:headEnd/>
              <a:tailEnd/>
            </a:ln>
            <a:effectLst/>
          </p:spPr>
          <p:txBody>
            <a:bodyPr wrap="none" anchor="ctr"/>
            <a:lstStyle/>
            <a:p>
              <a:endParaRPr lang="en-US"/>
            </a:p>
          </p:txBody>
        </p:sp>
        <p:sp>
          <p:nvSpPr>
            <p:cNvPr id="44060" name="AutoShape 28"/>
            <p:cNvSpPr>
              <a:spLocks noChangeArrowheads="1"/>
            </p:cNvSpPr>
            <p:nvPr/>
          </p:nvSpPr>
          <p:spPr bwMode="auto">
            <a:xfrm>
              <a:off x="567" y="618"/>
              <a:ext cx="817" cy="635"/>
            </a:xfrm>
            <a:prstGeom prst="star5">
              <a:avLst/>
            </a:prstGeom>
            <a:solidFill>
              <a:srgbClr val="000000"/>
            </a:solidFill>
            <a:ln w="9525">
              <a:solidFill>
                <a:schemeClr val="tx1"/>
              </a:solidFill>
              <a:miter lim="800000"/>
              <a:headEnd/>
              <a:tailEnd/>
            </a:ln>
            <a:effectLst/>
          </p:spPr>
          <p:txBody>
            <a:bodyPr wrap="none" anchor="ctr"/>
            <a:lstStyle/>
            <a:p>
              <a:endParaRPr lang="en-US"/>
            </a:p>
          </p:txBody>
        </p:sp>
      </p:grpSp>
      <p:grpSp>
        <p:nvGrpSpPr>
          <p:cNvPr id="11" name="Group 29"/>
          <p:cNvGrpSpPr>
            <a:grpSpLocks/>
          </p:cNvGrpSpPr>
          <p:nvPr/>
        </p:nvGrpSpPr>
        <p:grpSpPr bwMode="auto">
          <a:xfrm>
            <a:off x="4645025" y="1341438"/>
            <a:ext cx="2087563" cy="1584325"/>
            <a:chOff x="2835" y="482"/>
            <a:chExt cx="1315" cy="998"/>
          </a:xfrm>
        </p:grpSpPr>
        <p:sp>
          <p:nvSpPr>
            <p:cNvPr id="44062" name="Rectangle 30"/>
            <p:cNvSpPr>
              <a:spLocks noChangeArrowheads="1"/>
            </p:cNvSpPr>
            <p:nvPr/>
          </p:nvSpPr>
          <p:spPr bwMode="auto">
            <a:xfrm>
              <a:off x="2925" y="482"/>
              <a:ext cx="1134" cy="998"/>
            </a:xfrm>
            <a:prstGeom prst="rect">
              <a:avLst/>
            </a:prstGeom>
            <a:solidFill>
              <a:srgbClr val="CC0000"/>
            </a:solidFill>
            <a:ln w="9525">
              <a:solidFill>
                <a:schemeClr val="tx1"/>
              </a:solidFill>
              <a:miter lim="800000"/>
              <a:headEnd/>
              <a:tailEnd/>
            </a:ln>
            <a:effectLst/>
          </p:spPr>
          <p:txBody>
            <a:bodyPr wrap="none" anchor="ctr"/>
            <a:lstStyle/>
            <a:p>
              <a:endParaRPr lang="en-US"/>
            </a:p>
          </p:txBody>
        </p:sp>
        <p:sp>
          <p:nvSpPr>
            <p:cNvPr id="44063" name="Text Box 31"/>
            <p:cNvSpPr txBox="1">
              <a:spLocks noChangeArrowheads="1"/>
            </p:cNvSpPr>
            <p:nvPr/>
          </p:nvSpPr>
          <p:spPr bwMode="auto">
            <a:xfrm>
              <a:off x="2835" y="829"/>
              <a:ext cx="1315" cy="288"/>
            </a:xfrm>
            <a:prstGeom prst="rect">
              <a:avLst/>
            </a:prstGeom>
            <a:noFill/>
            <a:ln w="9525">
              <a:noFill/>
              <a:miter lim="800000"/>
              <a:headEnd/>
              <a:tailEnd/>
            </a:ln>
            <a:effectLst/>
          </p:spPr>
          <p:txBody>
            <a:bodyPr>
              <a:spAutoFit/>
            </a:bodyPr>
            <a:lstStyle/>
            <a:p>
              <a:pPr algn="ctr" eaLnBrk="1" hangingPunct="1">
                <a:spcBef>
                  <a:spcPct val="50000"/>
                </a:spcBef>
              </a:pPr>
              <a:r>
                <a:rPr lang="en-GB" b="1">
                  <a:latin typeface="Bolts SF" pitchFamily="2" charset="0"/>
                </a:rPr>
                <a:t>WIPEOUT</a:t>
              </a:r>
            </a:p>
          </p:txBody>
        </p:sp>
      </p:grpSp>
      <p:grpSp>
        <p:nvGrpSpPr>
          <p:cNvPr id="12" name="Group 32"/>
          <p:cNvGrpSpPr>
            <a:grpSpLocks/>
          </p:cNvGrpSpPr>
          <p:nvPr/>
        </p:nvGrpSpPr>
        <p:grpSpPr bwMode="auto">
          <a:xfrm>
            <a:off x="2771775" y="1341438"/>
            <a:ext cx="1800225" cy="1584325"/>
            <a:chOff x="385" y="482"/>
            <a:chExt cx="1134" cy="998"/>
          </a:xfrm>
        </p:grpSpPr>
        <p:sp>
          <p:nvSpPr>
            <p:cNvPr id="44065" name="Rectangle 33"/>
            <p:cNvSpPr>
              <a:spLocks noChangeArrowheads="1"/>
            </p:cNvSpPr>
            <p:nvPr/>
          </p:nvSpPr>
          <p:spPr bwMode="auto">
            <a:xfrm>
              <a:off x="385" y="482"/>
              <a:ext cx="1134" cy="998"/>
            </a:xfrm>
            <a:prstGeom prst="rect">
              <a:avLst/>
            </a:prstGeom>
            <a:solidFill>
              <a:srgbClr val="FFCC00"/>
            </a:solidFill>
            <a:ln w="9525">
              <a:solidFill>
                <a:schemeClr val="tx1"/>
              </a:solidFill>
              <a:miter lim="800000"/>
              <a:headEnd/>
              <a:tailEnd/>
            </a:ln>
            <a:effectLst/>
          </p:spPr>
          <p:txBody>
            <a:bodyPr wrap="none" anchor="ctr"/>
            <a:lstStyle/>
            <a:p>
              <a:endParaRPr lang="en-US"/>
            </a:p>
          </p:txBody>
        </p:sp>
        <p:sp>
          <p:nvSpPr>
            <p:cNvPr id="44066" name="AutoShape 34"/>
            <p:cNvSpPr>
              <a:spLocks noChangeArrowheads="1"/>
            </p:cNvSpPr>
            <p:nvPr/>
          </p:nvSpPr>
          <p:spPr bwMode="auto">
            <a:xfrm>
              <a:off x="567" y="618"/>
              <a:ext cx="817" cy="635"/>
            </a:xfrm>
            <a:prstGeom prst="star5">
              <a:avLst/>
            </a:prstGeom>
            <a:solidFill>
              <a:srgbClr val="000000"/>
            </a:solidFill>
            <a:ln w="9525">
              <a:solidFill>
                <a:schemeClr val="tx1"/>
              </a:solidFill>
              <a:miter lim="800000"/>
              <a:headEnd/>
              <a:tailEnd/>
            </a:ln>
            <a:effectLst/>
          </p:spPr>
          <p:txBody>
            <a:bodyPr wrap="none" anchor="ctr"/>
            <a:lstStyle/>
            <a:p>
              <a:endParaRPr lang="en-US"/>
            </a:p>
          </p:txBody>
        </p:sp>
      </p:grpSp>
      <p:grpSp>
        <p:nvGrpSpPr>
          <p:cNvPr id="13" name="Group 35"/>
          <p:cNvGrpSpPr>
            <a:grpSpLocks/>
          </p:cNvGrpSpPr>
          <p:nvPr/>
        </p:nvGrpSpPr>
        <p:grpSpPr bwMode="auto">
          <a:xfrm>
            <a:off x="755650" y="1341438"/>
            <a:ext cx="1800225" cy="1584325"/>
            <a:chOff x="385" y="482"/>
            <a:chExt cx="1134" cy="998"/>
          </a:xfrm>
        </p:grpSpPr>
        <p:sp>
          <p:nvSpPr>
            <p:cNvPr id="44068" name="Rectangle 36"/>
            <p:cNvSpPr>
              <a:spLocks noChangeArrowheads="1"/>
            </p:cNvSpPr>
            <p:nvPr/>
          </p:nvSpPr>
          <p:spPr bwMode="auto">
            <a:xfrm>
              <a:off x="385" y="482"/>
              <a:ext cx="1134" cy="998"/>
            </a:xfrm>
            <a:prstGeom prst="rect">
              <a:avLst/>
            </a:prstGeom>
            <a:solidFill>
              <a:srgbClr val="FFCC00"/>
            </a:solidFill>
            <a:ln w="9525">
              <a:solidFill>
                <a:schemeClr val="tx1"/>
              </a:solidFill>
              <a:miter lim="800000"/>
              <a:headEnd/>
              <a:tailEnd/>
            </a:ln>
            <a:effectLst/>
          </p:spPr>
          <p:txBody>
            <a:bodyPr wrap="none" anchor="ctr"/>
            <a:lstStyle/>
            <a:p>
              <a:endParaRPr lang="en-US"/>
            </a:p>
          </p:txBody>
        </p:sp>
        <p:sp>
          <p:nvSpPr>
            <p:cNvPr id="44069" name="AutoShape 37"/>
            <p:cNvSpPr>
              <a:spLocks noChangeArrowheads="1"/>
            </p:cNvSpPr>
            <p:nvPr/>
          </p:nvSpPr>
          <p:spPr bwMode="auto">
            <a:xfrm>
              <a:off x="567" y="618"/>
              <a:ext cx="817" cy="635"/>
            </a:xfrm>
            <a:prstGeom prst="star5">
              <a:avLst/>
            </a:prstGeom>
            <a:solidFill>
              <a:srgbClr val="000000"/>
            </a:solidFill>
            <a:ln w="9525">
              <a:solidFill>
                <a:schemeClr val="tx1"/>
              </a:solidFill>
              <a:miter lim="800000"/>
              <a:headEnd/>
              <a:tailEnd/>
            </a:ln>
            <a:effectLst/>
          </p:spPr>
          <p:txBody>
            <a:bodyPr wrap="none" anchor="ctr"/>
            <a:lstStyle/>
            <a:p>
              <a:endParaRPr lang="en-US"/>
            </a:p>
          </p:txBody>
        </p:sp>
      </p:grpSp>
      <p:grpSp>
        <p:nvGrpSpPr>
          <p:cNvPr id="14" name="Group 38"/>
          <p:cNvGrpSpPr>
            <a:grpSpLocks/>
          </p:cNvGrpSpPr>
          <p:nvPr/>
        </p:nvGrpSpPr>
        <p:grpSpPr bwMode="auto">
          <a:xfrm>
            <a:off x="2771775" y="1341438"/>
            <a:ext cx="1800225" cy="1584325"/>
            <a:chOff x="1655" y="482"/>
            <a:chExt cx="1134" cy="998"/>
          </a:xfrm>
        </p:grpSpPr>
        <p:sp>
          <p:nvSpPr>
            <p:cNvPr id="44071" name="Rectangle 39"/>
            <p:cNvSpPr>
              <a:spLocks noChangeArrowheads="1"/>
            </p:cNvSpPr>
            <p:nvPr/>
          </p:nvSpPr>
          <p:spPr bwMode="auto">
            <a:xfrm>
              <a:off x="1655" y="482"/>
              <a:ext cx="1134" cy="998"/>
            </a:xfrm>
            <a:prstGeom prst="rect">
              <a:avLst/>
            </a:prstGeom>
            <a:solidFill>
              <a:srgbClr val="0066FF"/>
            </a:solidFill>
            <a:ln w="9525">
              <a:solidFill>
                <a:schemeClr val="tx1"/>
              </a:solidFill>
              <a:miter lim="800000"/>
              <a:headEnd/>
              <a:tailEnd/>
            </a:ln>
            <a:effectLst/>
          </p:spPr>
          <p:txBody>
            <a:bodyPr wrap="none" anchor="ctr"/>
            <a:lstStyle/>
            <a:p>
              <a:endParaRPr lang="en-US"/>
            </a:p>
          </p:txBody>
        </p:sp>
        <p:sp>
          <p:nvSpPr>
            <p:cNvPr id="44072" name="Text Box 40"/>
            <p:cNvSpPr txBox="1">
              <a:spLocks noChangeArrowheads="1"/>
            </p:cNvSpPr>
            <p:nvPr/>
          </p:nvSpPr>
          <p:spPr bwMode="auto">
            <a:xfrm>
              <a:off x="1700" y="676"/>
              <a:ext cx="1089" cy="582"/>
            </a:xfrm>
            <a:prstGeom prst="rect">
              <a:avLst/>
            </a:prstGeom>
            <a:solidFill>
              <a:srgbClr val="0066FF"/>
            </a:solidFill>
            <a:ln w="9525">
              <a:noFill/>
              <a:miter lim="800000"/>
              <a:headEnd/>
              <a:tailEnd/>
            </a:ln>
            <a:effectLst/>
          </p:spPr>
          <p:txBody>
            <a:bodyPr>
              <a:spAutoFit/>
            </a:bodyPr>
            <a:lstStyle/>
            <a:p>
              <a:pPr algn="ctr" eaLnBrk="1" hangingPunct="1">
                <a:spcBef>
                  <a:spcPct val="50000"/>
                </a:spcBef>
              </a:pPr>
              <a:r>
                <a:rPr lang="en-GB" sz="1800" b="1" dirty="0" smtClean="0">
                  <a:solidFill>
                    <a:schemeClr val="bg1"/>
                  </a:solidFill>
                  <a:latin typeface="Arial" charset="0"/>
                </a:rPr>
                <a:t>Hume’s Fallacy of Composition</a:t>
              </a:r>
              <a:endParaRPr lang="en-GB" sz="1800" b="1" dirty="0">
                <a:solidFill>
                  <a:schemeClr val="bg1"/>
                </a:solidFill>
                <a:latin typeface="Arial" charset="0"/>
              </a:endParaRPr>
            </a:p>
          </p:txBody>
        </p:sp>
      </p:grpSp>
      <p:grpSp>
        <p:nvGrpSpPr>
          <p:cNvPr id="15" name="Group 41"/>
          <p:cNvGrpSpPr>
            <a:grpSpLocks/>
          </p:cNvGrpSpPr>
          <p:nvPr/>
        </p:nvGrpSpPr>
        <p:grpSpPr bwMode="auto">
          <a:xfrm>
            <a:off x="4787900" y="4797425"/>
            <a:ext cx="1800225" cy="1584326"/>
            <a:chOff x="340" y="300"/>
            <a:chExt cx="1134" cy="998"/>
          </a:xfrm>
        </p:grpSpPr>
        <p:sp>
          <p:nvSpPr>
            <p:cNvPr id="44074" name="Rectangle 42"/>
            <p:cNvSpPr>
              <a:spLocks noChangeArrowheads="1"/>
            </p:cNvSpPr>
            <p:nvPr/>
          </p:nvSpPr>
          <p:spPr bwMode="auto">
            <a:xfrm>
              <a:off x="340" y="300"/>
              <a:ext cx="1134" cy="998"/>
            </a:xfrm>
            <a:prstGeom prst="rect">
              <a:avLst/>
            </a:prstGeom>
            <a:solidFill>
              <a:srgbClr val="0066FF"/>
            </a:solidFill>
            <a:ln w="9525">
              <a:solidFill>
                <a:schemeClr val="tx1"/>
              </a:solidFill>
              <a:miter lim="800000"/>
              <a:headEnd/>
              <a:tailEnd/>
            </a:ln>
            <a:effectLst/>
          </p:spPr>
          <p:txBody>
            <a:bodyPr wrap="none" anchor="ctr"/>
            <a:lstStyle/>
            <a:p>
              <a:endParaRPr lang="en-US"/>
            </a:p>
          </p:txBody>
        </p:sp>
        <p:sp>
          <p:nvSpPr>
            <p:cNvPr id="44075" name="Text Box 43"/>
            <p:cNvSpPr txBox="1">
              <a:spLocks noChangeArrowheads="1"/>
            </p:cNvSpPr>
            <p:nvPr/>
          </p:nvSpPr>
          <p:spPr bwMode="auto">
            <a:xfrm>
              <a:off x="363" y="332"/>
              <a:ext cx="1089" cy="931"/>
            </a:xfrm>
            <a:prstGeom prst="rect">
              <a:avLst/>
            </a:prstGeom>
            <a:solidFill>
              <a:srgbClr val="0066FF"/>
            </a:solidFill>
            <a:ln w="9525">
              <a:noFill/>
              <a:miter lim="800000"/>
              <a:headEnd/>
              <a:tailEnd/>
            </a:ln>
            <a:effectLst/>
          </p:spPr>
          <p:txBody>
            <a:bodyPr>
              <a:spAutoFit/>
            </a:bodyPr>
            <a:lstStyle/>
            <a:p>
              <a:pPr algn="ctr" eaLnBrk="1" hangingPunct="1">
                <a:spcBef>
                  <a:spcPct val="50000"/>
                </a:spcBef>
              </a:pPr>
              <a:r>
                <a:rPr lang="en-GB" sz="1800" b="1" dirty="0" smtClean="0">
                  <a:solidFill>
                    <a:schemeClr val="bg1"/>
                  </a:solidFill>
                  <a:latin typeface="Arial" charset="0"/>
                </a:rPr>
                <a:t>Popper and Russell’s observations of inductive arguments.</a:t>
              </a:r>
              <a:endParaRPr lang="en-GB" sz="1800" b="1" dirty="0">
                <a:solidFill>
                  <a:schemeClr val="bg1"/>
                </a:solidFill>
                <a:latin typeface="Arial" charset="0"/>
              </a:endParaRPr>
            </a:p>
          </p:txBody>
        </p:sp>
      </p:grpSp>
      <p:grpSp>
        <p:nvGrpSpPr>
          <p:cNvPr id="16" name="Group 44"/>
          <p:cNvGrpSpPr>
            <a:grpSpLocks/>
          </p:cNvGrpSpPr>
          <p:nvPr/>
        </p:nvGrpSpPr>
        <p:grpSpPr bwMode="auto">
          <a:xfrm>
            <a:off x="6804025" y="4795838"/>
            <a:ext cx="1800225" cy="1584325"/>
            <a:chOff x="340" y="300"/>
            <a:chExt cx="1134" cy="998"/>
          </a:xfrm>
        </p:grpSpPr>
        <p:sp>
          <p:nvSpPr>
            <p:cNvPr id="44077" name="Rectangle 45"/>
            <p:cNvSpPr>
              <a:spLocks noChangeArrowheads="1"/>
            </p:cNvSpPr>
            <p:nvPr/>
          </p:nvSpPr>
          <p:spPr bwMode="auto">
            <a:xfrm>
              <a:off x="340" y="300"/>
              <a:ext cx="1134" cy="998"/>
            </a:xfrm>
            <a:prstGeom prst="rect">
              <a:avLst/>
            </a:prstGeom>
            <a:solidFill>
              <a:srgbClr val="0066FF"/>
            </a:solidFill>
            <a:ln w="9525">
              <a:solidFill>
                <a:schemeClr val="tx1"/>
              </a:solidFill>
              <a:miter lim="800000"/>
              <a:headEnd/>
              <a:tailEnd/>
            </a:ln>
            <a:effectLst/>
          </p:spPr>
          <p:txBody>
            <a:bodyPr wrap="none" anchor="ctr"/>
            <a:lstStyle/>
            <a:p>
              <a:endParaRPr lang="en-US"/>
            </a:p>
          </p:txBody>
        </p:sp>
        <p:sp>
          <p:nvSpPr>
            <p:cNvPr id="44078" name="Text Box 46"/>
            <p:cNvSpPr txBox="1">
              <a:spLocks noChangeArrowheads="1"/>
            </p:cNvSpPr>
            <p:nvPr/>
          </p:nvSpPr>
          <p:spPr bwMode="auto">
            <a:xfrm>
              <a:off x="385" y="392"/>
              <a:ext cx="1089" cy="756"/>
            </a:xfrm>
            <a:prstGeom prst="rect">
              <a:avLst/>
            </a:prstGeom>
            <a:solidFill>
              <a:srgbClr val="0066FF"/>
            </a:solidFill>
            <a:ln w="9525">
              <a:noFill/>
              <a:miter lim="800000"/>
              <a:headEnd/>
              <a:tailEnd/>
            </a:ln>
            <a:effectLst/>
          </p:spPr>
          <p:txBody>
            <a:bodyPr>
              <a:spAutoFit/>
            </a:bodyPr>
            <a:lstStyle/>
            <a:p>
              <a:pPr algn="ctr" eaLnBrk="1" hangingPunct="1">
                <a:spcBef>
                  <a:spcPct val="50000"/>
                </a:spcBef>
              </a:pPr>
              <a:r>
                <a:rPr lang="en-GB" sz="1800" b="1" dirty="0" smtClean="0">
                  <a:solidFill>
                    <a:schemeClr val="bg1"/>
                  </a:solidFill>
                  <a:latin typeface="Arial" charset="0"/>
                </a:rPr>
                <a:t>Swinburne’s application of Ockham’s Razor</a:t>
              </a:r>
              <a:endParaRPr lang="en-GB" sz="1800" b="1" dirty="0">
                <a:solidFill>
                  <a:schemeClr val="bg1"/>
                </a:solidFill>
                <a:latin typeface="Arial" charset="0"/>
              </a:endParaRPr>
            </a:p>
          </p:txBody>
        </p:sp>
      </p:grpSp>
      <p:grpSp>
        <p:nvGrpSpPr>
          <p:cNvPr id="17" name="Group 47"/>
          <p:cNvGrpSpPr>
            <a:grpSpLocks/>
          </p:cNvGrpSpPr>
          <p:nvPr/>
        </p:nvGrpSpPr>
        <p:grpSpPr bwMode="auto">
          <a:xfrm>
            <a:off x="4787900" y="3041650"/>
            <a:ext cx="1809750" cy="1611313"/>
            <a:chOff x="340" y="283"/>
            <a:chExt cx="1140" cy="1015"/>
          </a:xfrm>
        </p:grpSpPr>
        <p:sp>
          <p:nvSpPr>
            <p:cNvPr id="44080" name="Rectangle 48"/>
            <p:cNvSpPr>
              <a:spLocks noChangeArrowheads="1"/>
            </p:cNvSpPr>
            <p:nvPr/>
          </p:nvSpPr>
          <p:spPr bwMode="auto">
            <a:xfrm>
              <a:off x="340" y="300"/>
              <a:ext cx="1134" cy="998"/>
            </a:xfrm>
            <a:prstGeom prst="rect">
              <a:avLst/>
            </a:prstGeom>
            <a:solidFill>
              <a:srgbClr val="0066FF"/>
            </a:solidFill>
            <a:ln w="9525">
              <a:solidFill>
                <a:schemeClr val="tx1"/>
              </a:solidFill>
              <a:miter lim="800000"/>
              <a:headEnd/>
              <a:tailEnd/>
            </a:ln>
            <a:effectLst/>
          </p:spPr>
          <p:txBody>
            <a:bodyPr wrap="none" anchor="ctr"/>
            <a:lstStyle/>
            <a:p>
              <a:endParaRPr lang="en-US"/>
            </a:p>
          </p:txBody>
        </p:sp>
        <p:sp>
          <p:nvSpPr>
            <p:cNvPr id="44081" name="Text Box 49"/>
            <p:cNvSpPr txBox="1">
              <a:spLocks noChangeArrowheads="1"/>
            </p:cNvSpPr>
            <p:nvPr/>
          </p:nvSpPr>
          <p:spPr bwMode="auto">
            <a:xfrm>
              <a:off x="391" y="283"/>
              <a:ext cx="1089" cy="834"/>
            </a:xfrm>
            <a:prstGeom prst="rect">
              <a:avLst/>
            </a:prstGeom>
            <a:solidFill>
              <a:srgbClr val="0066FF"/>
            </a:solidFill>
            <a:ln w="9525">
              <a:noFill/>
              <a:miter lim="800000"/>
              <a:headEnd/>
              <a:tailEnd/>
            </a:ln>
            <a:effectLst/>
          </p:spPr>
          <p:txBody>
            <a:bodyPr>
              <a:spAutoFit/>
            </a:bodyPr>
            <a:lstStyle/>
            <a:p>
              <a:pPr algn="ctr" eaLnBrk="1" hangingPunct="1">
                <a:spcBef>
                  <a:spcPct val="50000"/>
                </a:spcBef>
              </a:pPr>
              <a:r>
                <a:rPr lang="en-GB" sz="1600" b="1" dirty="0" smtClean="0">
                  <a:solidFill>
                    <a:schemeClr val="bg1"/>
                  </a:solidFill>
                  <a:latin typeface="Arial" charset="0"/>
                </a:rPr>
                <a:t>Pascal’s belief that you cannot logically prove God’s existence.</a:t>
              </a:r>
              <a:endParaRPr lang="en-GB" sz="1600" b="1" dirty="0">
                <a:solidFill>
                  <a:schemeClr val="bg1"/>
                </a:solidFill>
                <a:latin typeface="Arial" charset="0"/>
              </a:endParaRPr>
            </a:p>
          </p:txBody>
        </p:sp>
      </p:grpSp>
      <p:grpSp>
        <p:nvGrpSpPr>
          <p:cNvPr id="18" name="Group 50"/>
          <p:cNvGrpSpPr>
            <a:grpSpLocks/>
          </p:cNvGrpSpPr>
          <p:nvPr/>
        </p:nvGrpSpPr>
        <p:grpSpPr bwMode="auto">
          <a:xfrm>
            <a:off x="6804025" y="3068638"/>
            <a:ext cx="1800225" cy="1584325"/>
            <a:chOff x="340" y="300"/>
            <a:chExt cx="1134" cy="998"/>
          </a:xfrm>
        </p:grpSpPr>
        <p:sp>
          <p:nvSpPr>
            <p:cNvPr id="44083" name="Rectangle 51"/>
            <p:cNvSpPr>
              <a:spLocks noChangeArrowheads="1"/>
            </p:cNvSpPr>
            <p:nvPr/>
          </p:nvSpPr>
          <p:spPr bwMode="auto">
            <a:xfrm>
              <a:off x="340" y="300"/>
              <a:ext cx="1134" cy="998"/>
            </a:xfrm>
            <a:prstGeom prst="rect">
              <a:avLst/>
            </a:prstGeom>
            <a:solidFill>
              <a:srgbClr val="0066FF"/>
            </a:solidFill>
            <a:ln w="9525">
              <a:solidFill>
                <a:schemeClr val="tx1"/>
              </a:solidFill>
              <a:miter lim="800000"/>
              <a:headEnd/>
              <a:tailEnd/>
            </a:ln>
            <a:effectLst/>
          </p:spPr>
          <p:txBody>
            <a:bodyPr wrap="none" anchor="ctr"/>
            <a:lstStyle/>
            <a:p>
              <a:endParaRPr lang="en-US"/>
            </a:p>
          </p:txBody>
        </p:sp>
        <p:sp>
          <p:nvSpPr>
            <p:cNvPr id="44084" name="Text Box 52"/>
            <p:cNvSpPr txBox="1">
              <a:spLocks noChangeArrowheads="1"/>
            </p:cNvSpPr>
            <p:nvPr/>
          </p:nvSpPr>
          <p:spPr bwMode="auto">
            <a:xfrm>
              <a:off x="385" y="577"/>
              <a:ext cx="1089" cy="582"/>
            </a:xfrm>
            <a:prstGeom prst="rect">
              <a:avLst/>
            </a:prstGeom>
            <a:solidFill>
              <a:srgbClr val="0066FF"/>
            </a:solidFill>
            <a:ln w="9525">
              <a:noFill/>
              <a:miter lim="800000"/>
              <a:headEnd/>
              <a:tailEnd/>
            </a:ln>
            <a:effectLst/>
          </p:spPr>
          <p:txBody>
            <a:bodyPr>
              <a:spAutoFit/>
            </a:bodyPr>
            <a:lstStyle/>
            <a:p>
              <a:pPr algn="ctr" eaLnBrk="1" hangingPunct="1">
                <a:spcBef>
                  <a:spcPct val="50000"/>
                </a:spcBef>
              </a:pPr>
              <a:r>
                <a:rPr lang="en-GB" sz="1800" b="1" dirty="0" smtClean="0">
                  <a:solidFill>
                    <a:schemeClr val="bg1"/>
                  </a:solidFill>
                  <a:latin typeface="Arial" charset="0"/>
                </a:rPr>
                <a:t>Hume’s ‘apprentice Gods’</a:t>
              </a:r>
              <a:endParaRPr lang="en-GB" sz="1800" b="1" dirty="0">
                <a:solidFill>
                  <a:schemeClr val="bg1"/>
                </a:solidFill>
                <a:latin typeface="Arial" charset="0"/>
              </a:endParaRPr>
            </a:p>
          </p:txBody>
        </p:sp>
      </p:grpSp>
      <p:grpSp>
        <p:nvGrpSpPr>
          <p:cNvPr id="19" name="Group 53"/>
          <p:cNvGrpSpPr>
            <a:grpSpLocks/>
          </p:cNvGrpSpPr>
          <p:nvPr/>
        </p:nvGrpSpPr>
        <p:grpSpPr bwMode="auto">
          <a:xfrm>
            <a:off x="4787900" y="1339850"/>
            <a:ext cx="1800225" cy="1584325"/>
            <a:chOff x="2925" y="481"/>
            <a:chExt cx="1134" cy="998"/>
          </a:xfrm>
        </p:grpSpPr>
        <p:sp>
          <p:nvSpPr>
            <p:cNvPr id="44086" name="Rectangle 54"/>
            <p:cNvSpPr>
              <a:spLocks noChangeArrowheads="1"/>
            </p:cNvSpPr>
            <p:nvPr/>
          </p:nvSpPr>
          <p:spPr bwMode="auto">
            <a:xfrm>
              <a:off x="2925" y="481"/>
              <a:ext cx="1134" cy="998"/>
            </a:xfrm>
            <a:prstGeom prst="rect">
              <a:avLst/>
            </a:prstGeom>
            <a:solidFill>
              <a:srgbClr val="0066FF"/>
            </a:solidFill>
            <a:ln w="9525">
              <a:solidFill>
                <a:schemeClr val="tx1"/>
              </a:solidFill>
              <a:miter lim="800000"/>
              <a:headEnd/>
              <a:tailEnd/>
            </a:ln>
            <a:effectLst/>
          </p:spPr>
          <p:txBody>
            <a:bodyPr wrap="none" anchor="ctr"/>
            <a:lstStyle/>
            <a:p>
              <a:endParaRPr lang="en-US"/>
            </a:p>
          </p:txBody>
        </p:sp>
        <p:sp>
          <p:nvSpPr>
            <p:cNvPr id="44087" name="Text Box 55"/>
            <p:cNvSpPr txBox="1">
              <a:spLocks noChangeArrowheads="1"/>
            </p:cNvSpPr>
            <p:nvPr/>
          </p:nvSpPr>
          <p:spPr bwMode="auto">
            <a:xfrm>
              <a:off x="2970" y="663"/>
              <a:ext cx="1089" cy="756"/>
            </a:xfrm>
            <a:prstGeom prst="rect">
              <a:avLst/>
            </a:prstGeom>
            <a:solidFill>
              <a:srgbClr val="0066FF"/>
            </a:solidFill>
            <a:ln w="9525">
              <a:noFill/>
              <a:miter lim="800000"/>
              <a:headEnd/>
              <a:tailEnd/>
            </a:ln>
            <a:effectLst/>
          </p:spPr>
          <p:txBody>
            <a:bodyPr>
              <a:spAutoFit/>
            </a:bodyPr>
            <a:lstStyle/>
            <a:p>
              <a:pPr algn="ctr" eaLnBrk="1" hangingPunct="1">
                <a:spcBef>
                  <a:spcPct val="50000"/>
                </a:spcBef>
              </a:pPr>
              <a:r>
                <a:rPr lang="en-GB" sz="1800" b="1" dirty="0" smtClean="0">
                  <a:solidFill>
                    <a:schemeClr val="bg1"/>
                  </a:solidFill>
                  <a:latin typeface="Arial" charset="0"/>
                </a:rPr>
                <a:t>Leibniz’s Principle of Sufficient Reason</a:t>
              </a:r>
              <a:endParaRPr lang="en-GB" sz="1800" b="1" dirty="0">
                <a:solidFill>
                  <a:schemeClr val="bg1"/>
                </a:solidFill>
                <a:latin typeface="Arial" charset="0"/>
              </a:endParaRPr>
            </a:p>
          </p:txBody>
        </p:sp>
      </p:grpSp>
      <p:grpSp>
        <p:nvGrpSpPr>
          <p:cNvPr id="20" name="Group 56"/>
          <p:cNvGrpSpPr>
            <a:grpSpLocks/>
          </p:cNvGrpSpPr>
          <p:nvPr/>
        </p:nvGrpSpPr>
        <p:grpSpPr bwMode="auto">
          <a:xfrm>
            <a:off x="6804025" y="1341438"/>
            <a:ext cx="1800225" cy="1584325"/>
            <a:chOff x="4195" y="481"/>
            <a:chExt cx="1134" cy="998"/>
          </a:xfrm>
        </p:grpSpPr>
        <p:sp>
          <p:nvSpPr>
            <p:cNvPr id="44089" name="Rectangle 57"/>
            <p:cNvSpPr>
              <a:spLocks noChangeArrowheads="1"/>
            </p:cNvSpPr>
            <p:nvPr/>
          </p:nvSpPr>
          <p:spPr bwMode="auto">
            <a:xfrm>
              <a:off x="4195" y="481"/>
              <a:ext cx="1134" cy="998"/>
            </a:xfrm>
            <a:prstGeom prst="rect">
              <a:avLst/>
            </a:prstGeom>
            <a:solidFill>
              <a:srgbClr val="0066FF"/>
            </a:solidFill>
            <a:ln w="9525">
              <a:solidFill>
                <a:schemeClr val="tx1"/>
              </a:solidFill>
              <a:miter lim="800000"/>
              <a:headEnd/>
              <a:tailEnd/>
            </a:ln>
            <a:effectLst/>
          </p:spPr>
          <p:txBody>
            <a:bodyPr wrap="none" anchor="ctr"/>
            <a:lstStyle/>
            <a:p>
              <a:endParaRPr lang="en-US"/>
            </a:p>
          </p:txBody>
        </p:sp>
        <p:sp>
          <p:nvSpPr>
            <p:cNvPr id="44090" name="Text Box 58"/>
            <p:cNvSpPr txBox="1">
              <a:spLocks noChangeArrowheads="1"/>
            </p:cNvSpPr>
            <p:nvPr/>
          </p:nvSpPr>
          <p:spPr bwMode="auto">
            <a:xfrm>
              <a:off x="4240" y="663"/>
              <a:ext cx="1089" cy="756"/>
            </a:xfrm>
            <a:prstGeom prst="rect">
              <a:avLst/>
            </a:prstGeom>
            <a:solidFill>
              <a:srgbClr val="0066FF"/>
            </a:solidFill>
            <a:ln w="9525">
              <a:noFill/>
              <a:miter lim="800000"/>
              <a:headEnd/>
              <a:tailEnd/>
            </a:ln>
            <a:effectLst/>
          </p:spPr>
          <p:txBody>
            <a:bodyPr>
              <a:spAutoFit/>
            </a:bodyPr>
            <a:lstStyle/>
            <a:p>
              <a:pPr algn="ctr" eaLnBrk="1" hangingPunct="1">
                <a:spcBef>
                  <a:spcPct val="50000"/>
                </a:spcBef>
              </a:pPr>
              <a:r>
                <a:rPr lang="en-GB" b="1" dirty="0" smtClean="0">
                  <a:solidFill>
                    <a:schemeClr val="bg1"/>
                  </a:solidFill>
                  <a:latin typeface="Arial" charset="0"/>
                </a:rPr>
                <a:t>Hume’s reference to ‘inductive leaps’.</a:t>
              </a:r>
              <a:endParaRPr lang="en-GB" sz="1800" b="1" dirty="0">
                <a:solidFill>
                  <a:schemeClr val="bg1"/>
                </a:solidFill>
                <a:latin typeface="Arial" charset="0"/>
              </a:endParaRPr>
            </a:p>
          </p:txBody>
        </p:sp>
      </p:grpSp>
      <p:grpSp>
        <p:nvGrpSpPr>
          <p:cNvPr id="21" name="Group 59"/>
          <p:cNvGrpSpPr>
            <a:grpSpLocks/>
          </p:cNvGrpSpPr>
          <p:nvPr/>
        </p:nvGrpSpPr>
        <p:grpSpPr bwMode="auto">
          <a:xfrm>
            <a:off x="755650" y="1341438"/>
            <a:ext cx="1800225" cy="1584325"/>
            <a:chOff x="340" y="300"/>
            <a:chExt cx="1134" cy="998"/>
          </a:xfrm>
        </p:grpSpPr>
        <p:sp>
          <p:nvSpPr>
            <p:cNvPr id="44092" name="Rectangle 60"/>
            <p:cNvSpPr>
              <a:spLocks noChangeArrowheads="1"/>
            </p:cNvSpPr>
            <p:nvPr/>
          </p:nvSpPr>
          <p:spPr bwMode="auto">
            <a:xfrm>
              <a:off x="340" y="300"/>
              <a:ext cx="1134" cy="998"/>
            </a:xfrm>
            <a:prstGeom prst="rect">
              <a:avLst/>
            </a:prstGeom>
            <a:solidFill>
              <a:srgbClr val="0066FF"/>
            </a:solidFill>
            <a:ln w="9525">
              <a:solidFill>
                <a:schemeClr val="tx1"/>
              </a:solidFill>
              <a:miter lim="800000"/>
              <a:headEnd/>
              <a:tailEnd/>
            </a:ln>
            <a:effectLst/>
          </p:spPr>
          <p:txBody>
            <a:bodyPr wrap="none" anchor="ctr"/>
            <a:lstStyle/>
            <a:p>
              <a:endParaRPr lang="en-US"/>
            </a:p>
          </p:txBody>
        </p:sp>
        <p:sp>
          <p:nvSpPr>
            <p:cNvPr id="44093" name="Text Box 61"/>
            <p:cNvSpPr txBox="1">
              <a:spLocks noChangeArrowheads="1"/>
            </p:cNvSpPr>
            <p:nvPr/>
          </p:nvSpPr>
          <p:spPr bwMode="auto">
            <a:xfrm>
              <a:off x="385" y="577"/>
              <a:ext cx="1089" cy="407"/>
            </a:xfrm>
            <a:prstGeom prst="rect">
              <a:avLst/>
            </a:prstGeom>
            <a:solidFill>
              <a:srgbClr val="0066FF"/>
            </a:solidFill>
            <a:ln w="9525">
              <a:noFill/>
              <a:miter lim="800000"/>
              <a:headEnd/>
              <a:tailEnd/>
            </a:ln>
            <a:effectLst/>
          </p:spPr>
          <p:txBody>
            <a:bodyPr anchorCtr="1">
              <a:spAutoFit/>
            </a:bodyPr>
            <a:lstStyle/>
            <a:p>
              <a:pPr algn="ctr" eaLnBrk="1" hangingPunct="1">
                <a:spcBef>
                  <a:spcPct val="50000"/>
                </a:spcBef>
              </a:pPr>
              <a:r>
                <a:rPr lang="en-GB" sz="1800" b="1" dirty="0" smtClean="0">
                  <a:solidFill>
                    <a:schemeClr val="bg1"/>
                  </a:solidFill>
                  <a:latin typeface="Arial" charset="0"/>
                </a:rPr>
                <a:t>Russell’s ‘brute fact’</a:t>
              </a:r>
              <a:endParaRPr lang="en-GB" sz="1800" b="1" dirty="0">
                <a:solidFill>
                  <a:schemeClr val="bg1"/>
                </a:solidFill>
                <a:latin typeface="Arial" charset="0"/>
              </a:endParaRPr>
            </a:p>
          </p:txBody>
        </p:sp>
      </p:grpSp>
      <p:grpSp>
        <p:nvGrpSpPr>
          <p:cNvPr id="22" name="Group 62"/>
          <p:cNvGrpSpPr>
            <a:grpSpLocks/>
          </p:cNvGrpSpPr>
          <p:nvPr/>
        </p:nvGrpSpPr>
        <p:grpSpPr bwMode="auto">
          <a:xfrm>
            <a:off x="755650" y="3068638"/>
            <a:ext cx="1800225" cy="1584326"/>
            <a:chOff x="340" y="300"/>
            <a:chExt cx="1134" cy="998"/>
          </a:xfrm>
        </p:grpSpPr>
        <p:sp>
          <p:nvSpPr>
            <p:cNvPr id="44095" name="Rectangle 63"/>
            <p:cNvSpPr>
              <a:spLocks noChangeArrowheads="1"/>
            </p:cNvSpPr>
            <p:nvPr/>
          </p:nvSpPr>
          <p:spPr bwMode="auto">
            <a:xfrm>
              <a:off x="340" y="300"/>
              <a:ext cx="1134" cy="998"/>
            </a:xfrm>
            <a:prstGeom prst="rect">
              <a:avLst/>
            </a:prstGeom>
            <a:solidFill>
              <a:srgbClr val="0066FF"/>
            </a:solidFill>
            <a:ln w="9525">
              <a:solidFill>
                <a:schemeClr val="tx1"/>
              </a:solidFill>
              <a:miter lim="800000"/>
              <a:headEnd/>
              <a:tailEnd/>
            </a:ln>
            <a:effectLst/>
          </p:spPr>
          <p:txBody>
            <a:bodyPr wrap="none" anchor="ctr"/>
            <a:lstStyle/>
            <a:p>
              <a:endParaRPr lang="en-US"/>
            </a:p>
          </p:txBody>
        </p:sp>
        <p:sp>
          <p:nvSpPr>
            <p:cNvPr id="44096" name="Text Box 64"/>
            <p:cNvSpPr txBox="1">
              <a:spLocks noChangeArrowheads="1"/>
            </p:cNvSpPr>
            <p:nvPr/>
          </p:nvSpPr>
          <p:spPr bwMode="auto">
            <a:xfrm>
              <a:off x="385" y="325"/>
              <a:ext cx="1089" cy="931"/>
            </a:xfrm>
            <a:prstGeom prst="rect">
              <a:avLst/>
            </a:prstGeom>
            <a:solidFill>
              <a:srgbClr val="0066FF"/>
            </a:solidFill>
            <a:ln w="9525">
              <a:noFill/>
              <a:miter lim="800000"/>
              <a:headEnd/>
              <a:tailEnd/>
            </a:ln>
            <a:effectLst/>
          </p:spPr>
          <p:txBody>
            <a:bodyPr>
              <a:spAutoFit/>
            </a:bodyPr>
            <a:lstStyle/>
            <a:p>
              <a:pPr algn="ctr" eaLnBrk="1" hangingPunct="1">
                <a:spcBef>
                  <a:spcPct val="50000"/>
                </a:spcBef>
              </a:pPr>
              <a:r>
                <a:rPr lang="en-GB" sz="1800" b="1" dirty="0" smtClean="0">
                  <a:solidFill>
                    <a:schemeClr val="bg1"/>
                  </a:solidFill>
                  <a:latin typeface="Arial" charset="0"/>
                </a:rPr>
                <a:t>Hume’s critique of empiricism/a Posteriori reasoning.</a:t>
              </a:r>
              <a:endParaRPr lang="en-GB" sz="1800" b="1" dirty="0">
                <a:solidFill>
                  <a:schemeClr val="bg1"/>
                </a:solidFill>
                <a:latin typeface="Arial" charset="0"/>
              </a:endParaRPr>
            </a:p>
          </p:txBody>
        </p:sp>
      </p:grpSp>
      <p:grpSp>
        <p:nvGrpSpPr>
          <p:cNvPr id="23" name="Group 65"/>
          <p:cNvGrpSpPr>
            <a:grpSpLocks/>
          </p:cNvGrpSpPr>
          <p:nvPr/>
        </p:nvGrpSpPr>
        <p:grpSpPr bwMode="auto">
          <a:xfrm>
            <a:off x="755650" y="4797425"/>
            <a:ext cx="1800225" cy="1589088"/>
            <a:chOff x="340" y="300"/>
            <a:chExt cx="1134" cy="1001"/>
          </a:xfrm>
        </p:grpSpPr>
        <p:sp>
          <p:nvSpPr>
            <p:cNvPr id="44098" name="Rectangle 66"/>
            <p:cNvSpPr>
              <a:spLocks noChangeArrowheads="1"/>
            </p:cNvSpPr>
            <p:nvPr/>
          </p:nvSpPr>
          <p:spPr bwMode="auto">
            <a:xfrm>
              <a:off x="340" y="300"/>
              <a:ext cx="1134" cy="998"/>
            </a:xfrm>
            <a:prstGeom prst="rect">
              <a:avLst/>
            </a:prstGeom>
            <a:solidFill>
              <a:srgbClr val="0066FF"/>
            </a:solidFill>
            <a:ln w="9525">
              <a:solidFill>
                <a:schemeClr val="tx1"/>
              </a:solidFill>
              <a:miter lim="800000"/>
              <a:headEnd/>
              <a:tailEnd/>
            </a:ln>
            <a:effectLst/>
          </p:spPr>
          <p:txBody>
            <a:bodyPr wrap="none" anchor="ctr"/>
            <a:lstStyle/>
            <a:p>
              <a:endParaRPr lang="en-US"/>
            </a:p>
          </p:txBody>
        </p:sp>
        <p:sp>
          <p:nvSpPr>
            <p:cNvPr id="44099" name="Text Box 67"/>
            <p:cNvSpPr txBox="1">
              <a:spLocks noChangeArrowheads="1"/>
            </p:cNvSpPr>
            <p:nvPr/>
          </p:nvSpPr>
          <p:spPr bwMode="auto">
            <a:xfrm>
              <a:off x="362" y="361"/>
              <a:ext cx="1089" cy="940"/>
            </a:xfrm>
            <a:prstGeom prst="rect">
              <a:avLst/>
            </a:prstGeom>
            <a:solidFill>
              <a:srgbClr val="0066FF"/>
            </a:solidFill>
            <a:ln w="9525">
              <a:noFill/>
              <a:miter lim="800000"/>
              <a:headEnd/>
              <a:tailEnd/>
            </a:ln>
            <a:effectLst/>
          </p:spPr>
          <p:txBody>
            <a:bodyPr>
              <a:spAutoFit/>
            </a:bodyPr>
            <a:lstStyle/>
            <a:p>
              <a:pPr algn="ctr">
                <a:spcBef>
                  <a:spcPct val="50000"/>
                </a:spcBef>
              </a:pPr>
              <a:r>
                <a:rPr lang="en-GB" sz="1300" b="1" dirty="0" smtClean="0">
                  <a:solidFill>
                    <a:schemeClr val="bg1"/>
                  </a:solidFill>
                  <a:latin typeface="Arial" charset="0"/>
                </a:rPr>
                <a:t>Russell’s observation: ‘just </a:t>
              </a:r>
              <a:r>
                <a:rPr lang="en-GB" sz="1300" b="1" dirty="0">
                  <a:solidFill>
                    <a:schemeClr val="bg1"/>
                  </a:solidFill>
                  <a:latin typeface="Arial" charset="0"/>
                </a:rPr>
                <a:t>because all men have mothers, doesn’t mean that mankind itself has a mother’.</a:t>
              </a:r>
            </a:p>
          </p:txBody>
        </p:sp>
      </p:grpSp>
      <p:grpSp>
        <p:nvGrpSpPr>
          <p:cNvPr id="24" name="Group 68"/>
          <p:cNvGrpSpPr>
            <a:grpSpLocks/>
          </p:cNvGrpSpPr>
          <p:nvPr/>
        </p:nvGrpSpPr>
        <p:grpSpPr bwMode="auto">
          <a:xfrm>
            <a:off x="2771775" y="3068638"/>
            <a:ext cx="1800225" cy="1584325"/>
            <a:chOff x="340" y="300"/>
            <a:chExt cx="1134" cy="998"/>
          </a:xfrm>
        </p:grpSpPr>
        <p:sp>
          <p:nvSpPr>
            <p:cNvPr id="44101" name="Rectangle 69"/>
            <p:cNvSpPr>
              <a:spLocks noChangeArrowheads="1"/>
            </p:cNvSpPr>
            <p:nvPr/>
          </p:nvSpPr>
          <p:spPr bwMode="auto">
            <a:xfrm>
              <a:off x="340" y="300"/>
              <a:ext cx="1134" cy="998"/>
            </a:xfrm>
            <a:prstGeom prst="rect">
              <a:avLst/>
            </a:prstGeom>
            <a:solidFill>
              <a:srgbClr val="0066FF"/>
            </a:solidFill>
            <a:ln w="9525">
              <a:solidFill>
                <a:schemeClr val="tx1"/>
              </a:solidFill>
              <a:miter lim="800000"/>
              <a:headEnd/>
              <a:tailEnd/>
            </a:ln>
            <a:effectLst/>
          </p:spPr>
          <p:txBody>
            <a:bodyPr wrap="none" anchor="ctr"/>
            <a:lstStyle/>
            <a:p>
              <a:endParaRPr lang="en-US"/>
            </a:p>
          </p:txBody>
        </p:sp>
        <p:sp>
          <p:nvSpPr>
            <p:cNvPr id="44102" name="Text Box 70"/>
            <p:cNvSpPr txBox="1">
              <a:spLocks noChangeArrowheads="1"/>
            </p:cNvSpPr>
            <p:nvPr/>
          </p:nvSpPr>
          <p:spPr bwMode="auto">
            <a:xfrm>
              <a:off x="385" y="403"/>
              <a:ext cx="1089" cy="756"/>
            </a:xfrm>
            <a:prstGeom prst="rect">
              <a:avLst/>
            </a:prstGeom>
            <a:solidFill>
              <a:srgbClr val="0066FF"/>
            </a:solidFill>
            <a:ln w="9525">
              <a:noFill/>
              <a:miter lim="800000"/>
              <a:headEnd/>
              <a:tailEnd/>
            </a:ln>
            <a:effectLst/>
          </p:spPr>
          <p:txBody>
            <a:bodyPr>
              <a:spAutoFit/>
            </a:bodyPr>
            <a:lstStyle/>
            <a:p>
              <a:pPr algn="ctr" eaLnBrk="1" hangingPunct="1">
                <a:spcBef>
                  <a:spcPct val="50000"/>
                </a:spcBef>
              </a:pPr>
              <a:r>
                <a:rPr lang="en-GB" b="1" dirty="0" smtClean="0">
                  <a:solidFill>
                    <a:schemeClr val="bg1"/>
                  </a:solidFill>
                  <a:latin typeface="Arial" charset="0"/>
                </a:rPr>
                <a:t>Coincides with t</a:t>
              </a:r>
              <a:r>
                <a:rPr lang="en-GB" sz="1800" b="1" dirty="0" smtClean="0">
                  <a:solidFill>
                    <a:schemeClr val="bg1"/>
                  </a:solidFill>
                  <a:latin typeface="Arial" charset="0"/>
                </a:rPr>
                <a:t>he Big Bang &amp; Genesis 1:1</a:t>
              </a:r>
              <a:endParaRPr lang="en-GB" sz="1800" b="1" dirty="0">
                <a:solidFill>
                  <a:schemeClr val="bg1"/>
                </a:solidFill>
                <a:latin typeface="Arial" charset="0"/>
              </a:endParaRPr>
            </a:p>
          </p:txBody>
        </p:sp>
      </p:grpSp>
      <p:grpSp>
        <p:nvGrpSpPr>
          <p:cNvPr id="25" name="Group 71"/>
          <p:cNvGrpSpPr>
            <a:grpSpLocks/>
          </p:cNvGrpSpPr>
          <p:nvPr/>
        </p:nvGrpSpPr>
        <p:grpSpPr bwMode="auto">
          <a:xfrm>
            <a:off x="2771775" y="4795838"/>
            <a:ext cx="1800225" cy="1584325"/>
            <a:chOff x="1655" y="2658"/>
            <a:chExt cx="1134" cy="998"/>
          </a:xfrm>
        </p:grpSpPr>
        <p:sp>
          <p:nvSpPr>
            <p:cNvPr id="44104" name="Rectangle 72"/>
            <p:cNvSpPr>
              <a:spLocks noChangeArrowheads="1"/>
            </p:cNvSpPr>
            <p:nvPr/>
          </p:nvSpPr>
          <p:spPr bwMode="auto">
            <a:xfrm>
              <a:off x="1655" y="2658"/>
              <a:ext cx="1134" cy="998"/>
            </a:xfrm>
            <a:prstGeom prst="rect">
              <a:avLst/>
            </a:prstGeom>
            <a:solidFill>
              <a:srgbClr val="0066FF"/>
            </a:solidFill>
            <a:ln w="9525">
              <a:solidFill>
                <a:schemeClr val="tx1"/>
              </a:solidFill>
              <a:miter lim="800000"/>
              <a:headEnd/>
              <a:tailEnd/>
            </a:ln>
            <a:effectLst/>
          </p:spPr>
          <p:txBody>
            <a:bodyPr wrap="none" anchor="ctr"/>
            <a:lstStyle/>
            <a:p>
              <a:endParaRPr lang="en-US"/>
            </a:p>
          </p:txBody>
        </p:sp>
        <p:sp>
          <p:nvSpPr>
            <p:cNvPr id="44105" name="Text Box 73"/>
            <p:cNvSpPr txBox="1">
              <a:spLocks noChangeArrowheads="1"/>
            </p:cNvSpPr>
            <p:nvPr/>
          </p:nvSpPr>
          <p:spPr bwMode="auto">
            <a:xfrm>
              <a:off x="1700" y="2853"/>
              <a:ext cx="1089" cy="582"/>
            </a:xfrm>
            <a:prstGeom prst="rect">
              <a:avLst/>
            </a:prstGeom>
            <a:solidFill>
              <a:srgbClr val="0066FF"/>
            </a:solidFill>
            <a:ln w="9525">
              <a:noFill/>
              <a:miter lim="800000"/>
              <a:headEnd/>
              <a:tailEnd/>
            </a:ln>
            <a:effectLst/>
          </p:spPr>
          <p:txBody>
            <a:bodyPr>
              <a:spAutoFit/>
            </a:bodyPr>
            <a:lstStyle/>
            <a:p>
              <a:pPr algn="ctr" eaLnBrk="1" hangingPunct="1">
                <a:spcBef>
                  <a:spcPct val="50000"/>
                </a:spcBef>
              </a:pPr>
              <a:r>
                <a:rPr lang="en-GB" b="1" dirty="0" smtClean="0">
                  <a:solidFill>
                    <a:schemeClr val="bg1"/>
                  </a:solidFill>
                  <a:latin typeface="Arial" charset="0"/>
                </a:rPr>
                <a:t>The impossibility of infinity.</a:t>
              </a:r>
              <a:endParaRPr lang="en-GB" sz="1800" b="1" dirty="0">
                <a:solidFill>
                  <a:schemeClr val="bg1"/>
                </a:solidFill>
                <a:latin typeface="Arial" charset="0"/>
              </a:endParaRPr>
            </a:p>
          </p:txBody>
        </p:sp>
      </p:grpSp>
      <p:sp>
        <p:nvSpPr>
          <p:cNvPr id="44106" name="Rectangle 74"/>
          <p:cNvSpPr>
            <a:spLocks noGrp="1" noChangeArrowheads="1"/>
          </p:cNvSpPr>
          <p:nvPr>
            <p:ph type="title"/>
          </p:nvPr>
        </p:nvSpPr>
        <p:spPr>
          <a:xfrm>
            <a:off x="611188" y="188913"/>
            <a:ext cx="7772400" cy="1143000"/>
          </a:xfrm>
        </p:spPr>
        <p:txBody>
          <a:bodyPr>
            <a:normAutofit fontScale="90000"/>
          </a:bodyPr>
          <a:lstStyle/>
          <a:p>
            <a:r>
              <a:rPr lang="en-GB" sz="3600" b="1" dirty="0" smtClean="0">
                <a:solidFill>
                  <a:srgbClr val="FF0000"/>
                </a:solidFill>
                <a:latin typeface="Times New Roman" pitchFamily="18" charset="0"/>
                <a:cs typeface="Times New Roman" pitchFamily="18" charset="0"/>
              </a:rPr>
              <a:t>Which of these </a:t>
            </a:r>
            <a:r>
              <a:rPr lang="en-GB" sz="3600" b="1" u="sng" dirty="0" smtClean="0">
                <a:solidFill>
                  <a:srgbClr val="FF0000"/>
                </a:solidFill>
                <a:latin typeface="Times New Roman" pitchFamily="18" charset="0"/>
                <a:cs typeface="Times New Roman" pitchFamily="18" charset="0"/>
              </a:rPr>
              <a:t>are</a:t>
            </a:r>
            <a:r>
              <a:rPr lang="en-GB" sz="3600" b="1" dirty="0" smtClean="0">
                <a:solidFill>
                  <a:srgbClr val="FF0000"/>
                </a:solidFill>
                <a:latin typeface="Times New Roman" pitchFamily="18" charset="0"/>
                <a:cs typeface="Times New Roman" pitchFamily="18" charset="0"/>
              </a:rPr>
              <a:t> criticisms of the cosmological argument?</a:t>
            </a:r>
            <a:endParaRPr lang="en-GB" sz="4000" dirty="0">
              <a:solidFill>
                <a:srgbClr val="FF0000"/>
              </a:solidFill>
              <a:latin typeface="Times New Roman" pitchFamily="18" charset="0"/>
              <a:cs typeface="Times New Roman" pitchFamily="18" charset="0"/>
            </a:endParaRPr>
          </a:p>
        </p:txBody>
      </p:sp>
      <p:pic>
        <p:nvPicPr>
          <p:cNvPr id="79" name="Jewish Music.avi">
            <a:hlinkClick r:id="" action="ppaction://media"/>
          </p:cNvPr>
          <p:cNvPicPr>
            <a:picLocks noRot="1" noChangeAspect="1"/>
          </p:cNvPicPr>
          <p:nvPr>
            <a:videoFile r:link="rId2"/>
          </p:nvPr>
        </p:nvPicPr>
        <p:blipFill>
          <a:blip r:embed="rId6" cstate="print"/>
          <a:stretch>
            <a:fillRect/>
          </a:stretch>
        </p:blipFill>
        <p:spPr>
          <a:xfrm flipH="1">
            <a:off x="9143998" y="0"/>
            <a:ext cx="60959" cy="45719"/>
          </a:xfrm>
          <a:prstGeom prst="rect">
            <a:avLst/>
          </a:prstGeom>
        </p:spPr>
      </p:pic>
    </p:spTree>
    <p:extLst>
      <p:ext uri="{BB962C8B-B14F-4D97-AF65-F5344CB8AC3E}">
        <p14:creationId xmlns:p14="http://schemas.microsoft.com/office/powerpoint/2010/main" val="40547939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800" fill="hold"/>
                                        <p:tgtEl>
                                          <p:spTgt spid="7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6" presetClass="emph" presetSubtype="0" fill="hold" nodeType="clickEffect">
                                  <p:stCondLst>
                                    <p:cond delay="0"/>
                                  </p:stCondLst>
                                  <p:childTnLst>
                                    <p:animScale>
                                      <p:cBhvr>
                                        <p:cTn id="11" dur="1000" fill="hold"/>
                                        <p:tgtEl>
                                          <p:spTgt spid="14"/>
                                        </p:tgtEl>
                                      </p:cBhvr>
                                      <p:by x="1000" y="1000"/>
                                    </p:animScale>
                                  </p:childTnLst>
                                </p:cTn>
                              </p:par>
                              <p:par>
                                <p:cTn id="12" presetID="31" presetClass="entr" presetSubtype="0" fill="hold" nodeType="withEffect">
                                  <p:stCondLst>
                                    <p:cond delay="0"/>
                                  </p:stCondLst>
                                  <p:iterate type="lt">
                                    <p:tmPct val="5000"/>
                                  </p:iterate>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fltVal val="0"/>
                                          </p:val>
                                        </p:tav>
                                        <p:tav tm="100000">
                                          <p:val>
                                            <p:strVal val="#ppt_w"/>
                                          </p:val>
                                        </p:tav>
                                      </p:tavLst>
                                    </p:anim>
                                    <p:anim calcmode="lin" valueType="num">
                                      <p:cBhvr>
                                        <p:cTn id="15" dur="1000" fill="hold"/>
                                        <p:tgtEl>
                                          <p:spTgt spid="12"/>
                                        </p:tgtEl>
                                        <p:attrNameLst>
                                          <p:attrName>ppt_h</p:attrName>
                                        </p:attrNameLst>
                                      </p:cBhvr>
                                      <p:tavLst>
                                        <p:tav tm="0">
                                          <p:val>
                                            <p:fltVal val="0"/>
                                          </p:val>
                                        </p:tav>
                                        <p:tav tm="100000">
                                          <p:val>
                                            <p:strVal val="#ppt_h"/>
                                          </p:val>
                                        </p:tav>
                                      </p:tavLst>
                                    </p:anim>
                                    <p:anim calcmode="lin" valueType="num">
                                      <p:cBhvr>
                                        <p:cTn id="16" dur="1000" fill="hold"/>
                                        <p:tgtEl>
                                          <p:spTgt spid="12"/>
                                        </p:tgtEl>
                                        <p:attrNameLst>
                                          <p:attrName>style.rotation</p:attrName>
                                        </p:attrNameLst>
                                      </p:cBhvr>
                                      <p:tavLst>
                                        <p:tav tm="0">
                                          <p:val>
                                            <p:fltVal val="90"/>
                                          </p:val>
                                        </p:tav>
                                        <p:tav tm="100000">
                                          <p:val>
                                            <p:fltVal val="0"/>
                                          </p:val>
                                        </p:tav>
                                      </p:tavLst>
                                    </p:anim>
                                    <p:animEffect transition="in" filter="fade">
                                      <p:cBhvr>
                                        <p:cTn id="17" dur="1000"/>
                                        <p:tgtEl>
                                          <p:spTgt spid="12"/>
                                        </p:tgtEl>
                                      </p:cBhvr>
                                    </p:animEffect>
                                  </p:childTnLst>
                                </p:cTn>
                              </p:par>
                            </p:childTnLst>
                          </p:cTn>
                        </p:par>
                      </p:childTnLst>
                    </p:cTn>
                  </p:par>
                </p:childTnLst>
              </p:cTn>
              <p:nextCondLst>
                <p:cond evt="onClick" delay="0">
                  <p:tgtEl>
                    <p:spTgt spid="14"/>
                  </p:tgtEl>
                </p:cond>
              </p:nextCondLst>
            </p:seq>
            <p:seq concurrent="1" nextAc="seek">
              <p:cTn id="18" restart="whenNotActive" fill="hold" evtFilter="cancelBubble" nodeType="interactiveSeq">
                <p:stCondLst>
                  <p:cond evt="onClick" delay="0">
                    <p:tgtEl>
                      <p:spTgt spid="21"/>
                    </p:tgtEl>
                  </p:cond>
                </p:stCondLst>
                <p:endSync evt="end" delay="0">
                  <p:rtn val="all"/>
                </p:endSync>
                <p:childTnLst>
                  <p:par>
                    <p:cTn id="19" fill="hold">
                      <p:stCondLst>
                        <p:cond delay="0"/>
                      </p:stCondLst>
                      <p:childTnLst>
                        <p:par>
                          <p:cTn id="20" fill="hold">
                            <p:stCondLst>
                              <p:cond delay="0"/>
                            </p:stCondLst>
                            <p:childTnLst>
                              <p:par>
                                <p:cTn id="21" presetID="6" presetClass="emph" presetSubtype="0" fill="hold" nodeType="clickEffect">
                                  <p:stCondLst>
                                    <p:cond delay="0"/>
                                  </p:stCondLst>
                                  <p:childTnLst>
                                    <p:animScale>
                                      <p:cBhvr>
                                        <p:cTn id="22" dur="500" fill="hold"/>
                                        <p:tgtEl>
                                          <p:spTgt spid="21"/>
                                        </p:tgtEl>
                                      </p:cBhvr>
                                      <p:by x="1000" y="1000"/>
                                    </p:animScale>
                                  </p:childTnLst>
                                </p:cTn>
                              </p:par>
                              <p:par>
                                <p:cTn id="23" presetID="31" presetClass="entr" presetSubtype="0" fill="hold" nodeType="withEffect">
                                  <p:stCondLst>
                                    <p:cond delay="0"/>
                                  </p:stCondLst>
                                  <p:iterate type="lt">
                                    <p:tmPct val="5000"/>
                                  </p:iterate>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childTnLst>
                    </p:cTn>
                  </p:par>
                </p:childTnLst>
              </p:cTn>
              <p:nextCondLst>
                <p:cond evt="onClick" delay="0">
                  <p:tgtEl>
                    <p:spTgt spid="21"/>
                  </p:tgtEl>
                </p:cond>
              </p:nextCondLst>
            </p:seq>
            <p:seq concurrent="1" nextAc="seek">
              <p:cTn id="29" restart="whenNotActive" fill="hold" evtFilter="cancelBubble" nodeType="interactiveSeq">
                <p:stCondLst>
                  <p:cond evt="onClick" delay="0">
                    <p:tgtEl>
                      <p:spTgt spid="20"/>
                    </p:tgtEl>
                  </p:cond>
                </p:stCondLst>
                <p:endSync evt="end" delay="0">
                  <p:rtn val="all"/>
                </p:endSync>
                <p:childTnLst>
                  <p:par>
                    <p:cTn id="30" fill="hold">
                      <p:stCondLst>
                        <p:cond delay="0"/>
                      </p:stCondLst>
                      <p:childTnLst>
                        <p:par>
                          <p:cTn id="31" fill="hold">
                            <p:stCondLst>
                              <p:cond delay="0"/>
                            </p:stCondLst>
                            <p:childTnLst>
                              <p:par>
                                <p:cTn id="32" presetID="6" presetClass="emph" presetSubtype="0" fill="hold" nodeType="clickEffect">
                                  <p:stCondLst>
                                    <p:cond delay="0"/>
                                  </p:stCondLst>
                                  <p:childTnLst>
                                    <p:animScale>
                                      <p:cBhvr>
                                        <p:cTn id="33" dur="500" fill="hold"/>
                                        <p:tgtEl>
                                          <p:spTgt spid="20"/>
                                        </p:tgtEl>
                                      </p:cBhvr>
                                      <p:by x="1000" y="1000"/>
                                    </p:animScale>
                                  </p:childTnLst>
                                </p:cTn>
                              </p:par>
                              <p:par>
                                <p:cTn id="34" presetID="31" presetClass="entr" presetSubtype="0" fill="hold" nodeType="withEffect">
                                  <p:stCondLst>
                                    <p:cond delay="0"/>
                                  </p:stCondLst>
                                  <p:iterate type="lt">
                                    <p:tmPct val="5000"/>
                                  </p:iterate>
                                  <p:childTnLst>
                                    <p:set>
                                      <p:cBhvr>
                                        <p:cTn id="35" dur="1" fill="hold">
                                          <p:stCondLst>
                                            <p:cond delay="0"/>
                                          </p:stCondLst>
                                        </p:cTn>
                                        <p:tgtEl>
                                          <p:spTgt spid="10"/>
                                        </p:tgtEl>
                                        <p:attrNameLst>
                                          <p:attrName>style.visibility</p:attrName>
                                        </p:attrNameLst>
                                      </p:cBhvr>
                                      <p:to>
                                        <p:strVal val="visible"/>
                                      </p:to>
                                    </p:set>
                                    <p:anim calcmode="lin" valueType="num">
                                      <p:cBhvr>
                                        <p:cTn id="36" dur="1000" fill="hold"/>
                                        <p:tgtEl>
                                          <p:spTgt spid="10"/>
                                        </p:tgtEl>
                                        <p:attrNameLst>
                                          <p:attrName>ppt_w</p:attrName>
                                        </p:attrNameLst>
                                      </p:cBhvr>
                                      <p:tavLst>
                                        <p:tav tm="0">
                                          <p:val>
                                            <p:fltVal val="0"/>
                                          </p:val>
                                        </p:tav>
                                        <p:tav tm="100000">
                                          <p:val>
                                            <p:strVal val="#ppt_w"/>
                                          </p:val>
                                        </p:tav>
                                      </p:tavLst>
                                    </p:anim>
                                    <p:anim calcmode="lin" valueType="num">
                                      <p:cBhvr>
                                        <p:cTn id="37" dur="1000" fill="hold"/>
                                        <p:tgtEl>
                                          <p:spTgt spid="10"/>
                                        </p:tgtEl>
                                        <p:attrNameLst>
                                          <p:attrName>ppt_h</p:attrName>
                                        </p:attrNameLst>
                                      </p:cBhvr>
                                      <p:tavLst>
                                        <p:tav tm="0">
                                          <p:val>
                                            <p:fltVal val="0"/>
                                          </p:val>
                                        </p:tav>
                                        <p:tav tm="100000">
                                          <p:val>
                                            <p:strVal val="#ppt_h"/>
                                          </p:val>
                                        </p:tav>
                                      </p:tavLst>
                                    </p:anim>
                                    <p:anim calcmode="lin" valueType="num">
                                      <p:cBhvr>
                                        <p:cTn id="38" dur="1000" fill="hold"/>
                                        <p:tgtEl>
                                          <p:spTgt spid="10"/>
                                        </p:tgtEl>
                                        <p:attrNameLst>
                                          <p:attrName>style.rotation</p:attrName>
                                        </p:attrNameLst>
                                      </p:cBhvr>
                                      <p:tavLst>
                                        <p:tav tm="0">
                                          <p:val>
                                            <p:fltVal val="90"/>
                                          </p:val>
                                        </p:tav>
                                        <p:tav tm="100000">
                                          <p:val>
                                            <p:fltVal val="0"/>
                                          </p:val>
                                        </p:tav>
                                      </p:tavLst>
                                    </p:anim>
                                    <p:animEffect transition="in" filter="fade">
                                      <p:cBhvr>
                                        <p:cTn id="39" dur="1000"/>
                                        <p:tgtEl>
                                          <p:spTgt spid="10"/>
                                        </p:tgtEl>
                                      </p:cBhvr>
                                    </p:animEffect>
                                  </p:childTnLst>
                                </p:cTn>
                              </p:par>
                            </p:childTnLst>
                          </p:cTn>
                        </p:par>
                      </p:childTnLst>
                    </p:cTn>
                  </p:par>
                </p:childTnLst>
              </p:cTn>
              <p:nextCondLst>
                <p:cond evt="onClick" delay="0">
                  <p:tgtEl>
                    <p:spTgt spid="20"/>
                  </p:tgtEl>
                </p:cond>
              </p:nextCondLst>
            </p:seq>
            <p:seq concurrent="1" nextAc="seek">
              <p:cTn id="40" restart="whenNotActive" fill="hold" evtFilter="cancelBubble" nodeType="interactiveSeq">
                <p:stCondLst>
                  <p:cond evt="onClick" delay="0">
                    <p:tgtEl>
                      <p:spTgt spid="19"/>
                    </p:tgtEl>
                  </p:cond>
                </p:stCondLst>
                <p:endSync evt="end" delay="0">
                  <p:rtn val="all"/>
                </p:endSync>
                <p:childTnLst>
                  <p:par>
                    <p:cTn id="41" fill="hold">
                      <p:stCondLst>
                        <p:cond delay="0"/>
                      </p:stCondLst>
                      <p:childTnLst>
                        <p:par>
                          <p:cTn id="42" fill="hold">
                            <p:stCondLst>
                              <p:cond delay="0"/>
                            </p:stCondLst>
                            <p:childTnLst>
                              <p:par>
                                <p:cTn id="43" presetID="6" presetClass="emph" presetSubtype="0" fill="hold" nodeType="clickEffect">
                                  <p:stCondLst>
                                    <p:cond delay="0"/>
                                  </p:stCondLst>
                                  <p:childTnLst>
                                    <p:animScale>
                                      <p:cBhvr>
                                        <p:cTn id="44" dur="500" fill="hold"/>
                                        <p:tgtEl>
                                          <p:spTgt spid="19"/>
                                        </p:tgtEl>
                                      </p:cBhvr>
                                      <p:by x="1000" y="1000"/>
                                    </p:animScale>
                                  </p:childTnLst>
                                </p:cTn>
                              </p:par>
                              <p:par>
                                <p:cTn id="45" presetID="1" presetClass="mediacall" presetSubtype="0" fill="hold" nodeType="withEffect">
                                  <p:stCondLst>
                                    <p:cond delay="0"/>
                                  </p:stCondLst>
                                  <p:childTnLst>
                                    <p:cmd type="call" cmd="playFrom(0.0)">
                                      <p:cBhvr>
                                        <p:cTn id="46" dur="4400" fill="hold"/>
                                        <p:tgtEl>
                                          <p:spTgt spid="44108"/>
                                        </p:tgtEl>
                                      </p:cBhvr>
                                    </p:cmd>
                                  </p:childTnLst>
                                </p:cTn>
                              </p:par>
                              <p:par>
                                <p:cTn id="47" presetID="31" presetClass="entr" presetSubtype="0" fill="hold" nodeType="withEffect">
                                  <p:stCondLst>
                                    <p:cond delay="0"/>
                                  </p:stCondLst>
                                  <p:iterate type="lt">
                                    <p:tmPct val="5000"/>
                                  </p:iterate>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ppt_w</p:attrName>
                                        </p:attrNameLst>
                                      </p:cBhvr>
                                      <p:tavLst>
                                        <p:tav tm="0">
                                          <p:val>
                                            <p:fltVal val="0"/>
                                          </p:val>
                                        </p:tav>
                                        <p:tav tm="100000">
                                          <p:val>
                                            <p:strVal val="#ppt_w"/>
                                          </p:val>
                                        </p:tav>
                                      </p:tavLst>
                                    </p:anim>
                                    <p:anim calcmode="lin" valueType="num">
                                      <p:cBhvr>
                                        <p:cTn id="50" dur="1000" fill="hold"/>
                                        <p:tgtEl>
                                          <p:spTgt spid="11"/>
                                        </p:tgtEl>
                                        <p:attrNameLst>
                                          <p:attrName>ppt_h</p:attrName>
                                        </p:attrNameLst>
                                      </p:cBhvr>
                                      <p:tavLst>
                                        <p:tav tm="0">
                                          <p:val>
                                            <p:fltVal val="0"/>
                                          </p:val>
                                        </p:tav>
                                        <p:tav tm="100000">
                                          <p:val>
                                            <p:strVal val="#ppt_h"/>
                                          </p:val>
                                        </p:tav>
                                      </p:tavLst>
                                    </p:anim>
                                    <p:anim calcmode="lin" valueType="num">
                                      <p:cBhvr>
                                        <p:cTn id="51" dur="1000" fill="hold"/>
                                        <p:tgtEl>
                                          <p:spTgt spid="11"/>
                                        </p:tgtEl>
                                        <p:attrNameLst>
                                          <p:attrName>style.rotation</p:attrName>
                                        </p:attrNameLst>
                                      </p:cBhvr>
                                      <p:tavLst>
                                        <p:tav tm="0">
                                          <p:val>
                                            <p:fltVal val="90"/>
                                          </p:val>
                                        </p:tav>
                                        <p:tav tm="100000">
                                          <p:val>
                                            <p:fltVal val="0"/>
                                          </p:val>
                                        </p:tav>
                                      </p:tavLst>
                                    </p:anim>
                                    <p:animEffect transition="in" filter="fade">
                                      <p:cBhvr>
                                        <p:cTn id="52" dur="1000"/>
                                        <p:tgtEl>
                                          <p:spTgt spid="11"/>
                                        </p:tgtEl>
                                      </p:cBhvr>
                                    </p:animEffect>
                                  </p:childTnLst>
                                </p:cTn>
                              </p:par>
                            </p:childTnLst>
                          </p:cTn>
                        </p:par>
                      </p:childTnLst>
                    </p:cTn>
                  </p:par>
                </p:childTnLst>
              </p:cTn>
              <p:nextCondLst>
                <p:cond evt="onClick" delay="0">
                  <p:tgtEl>
                    <p:spTgt spid="19"/>
                  </p:tgtEl>
                </p:cond>
              </p:nextCondLst>
            </p:seq>
            <p:seq concurrent="1" nextAc="seek">
              <p:cTn id="53" restart="whenNotActive" fill="hold" evtFilter="cancelBubble" nodeType="interactiveSeq">
                <p:stCondLst>
                  <p:cond evt="onClick" delay="0">
                    <p:tgtEl>
                      <p:spTgt spid="22"/>
                    </p:tgtEl>
                  </p:cond>
                </p:stCondLst>
                <p:endSync evt="end" delay="0">
                  <p:rtn val="all"/>
                </p:endSync>
                <p:childTnLst>
                  <p:par>
                    <p:cTn id="54" fill="hold">
                      <p:stCondLst>
                        <p:cond delay="indefinite"/>
                      </p:stCondLst>
                      <p:childTnLst>
                        <p:par>
                          <p:cTn id="55" fill="hold">
                            <p:stCondLst>
                              <p:cond delay="0"/>
                            </p:stCondLst>
                            <p:childTnLst>
                              <p:par>
                                <p:cTn id="56" presetID="6" presetClass="emph" presetSubtype="0" fill="hold" nodeType="clickEffect">
                                  <p:stCondLst>
                                    <p:cond delay="0"/>
                                  </p:stCondLst>
                                  <p:childTnLst>
                                    <p:animScale>
                                      <p:cBhvr>
                                        <p:cTn id="57" dur="500" fill="hold"/>
                                        <p:tgtEl>
                                          <p:spTgt spid="22"/>
                                        </p:tgtEl>
                                      </p:cBhvr>
                                      <p:by x="1000" y="1000"/>
                                    </p:animScale>
                                  </p:childTnLst>
                                </p:cTn>
                              </p:par>
                              <p:par>
                                <p:cTn id="58" presetID="31" presetClass="entr" presetSubtype="0" fill="hold" nodeType="withEffect">
                                  <p:stCondLst>
                                    <p:cond delay="0"/>
                                  </p:stCondLst>
                                  <p:iterate type="lt">
                                    <p:tmPct val="5000"/>
                                  </p:iterate>
                                  <p:childTnLst>
                                    <p:set>
                                      <p:cBhvr>
                                        <p:cTn id="59" dur="1" fill="hold">
                                          <p:stCondLst>
                                            <p:cond delay="0"/>
                                          </p:stCondLst>
                                        </p:cTn>
                                        <p:tgtEl>
                                          <p:spTgt spid="9"/>
                                        </p:tgtEl>
                                        <p:attrNameLst>
                                          <p:attrName>style.visibility</p:attrName>
                                        </p:attrNameLst>
                                      </p:cBhvr>
                                      <p:to>
                                        <p:strVal val="visible"/>
                                      </p:to>
                                    </p:set>
                                    <p:anim calcmode="lin" valueType="num">
                                      <p:cBhvr>
                                        <p:cTn id="60" dur="1000" fill="hold"/>
                                        <p:tgtEl>
                                          <p:spTgt spid="9"/>
                                        </p:tgtEl>
                                        <p:attrNameLst>
                                          <p:attrName>ppt_w</p:attrName>
                                        </p:attrNameLst>
                                      </p:cBhvr>
                                      <p:tavLst>
                                        <p:tav tm="0">
                                          <p:val>
                                            <p:fltVal val="0"/>
                                          </p:val>
                                        </p:tav>
                                        <p:tav tm="100000">
                                          <p:val>
                                            <p:strVal val="#ppt_w"/>
                                          </p:val>
                                        </p:tav>
                                      </p:tavLst>
                                    </p:anim>
                                    <p:anim calcmode="lin" valueType="num">
                                      <p:cBhvr>
                                        <p:cTn id="61" dur="1000" fill="hold"/>
                                        <p:tgtEl>
                                          <p:spTgt spid="9"/>
                                        </p:tgtEl>
                                        <p:attrNameLst>
                                          <p:attrName>ppt_h</p:attrName>
                                        </p:attrNameLst>
                                      </p:cBhvr>
                                      <p:tavLst>
                                        <p:tav tm="0">
                                          <p:val>
                                            <p:fltVal val="0"/>
                                          </p:val>
                                        </p:tav>
                                        <p:tav tm="100000">
                                          <p:val>
                                            <p:strVal val="#ppt_h"/>
                                          </p:val>
                                        </p:tav>
                                      </p:tavLst>
                                    </p:anim>
                                    <p:anim calcmode="lin" valueType="num">
                                      <p:cBhvr>
                                        <p:cTn id="62" dur="1000" fill="hold"/>
                                        <p:tgtEl>
                                          <p:spTgt spid="9"/>
                                        </p:tgtEl>
                                        <p:attrNameLst>
                                          <p:attrName>style.rotation</p:attrName>
                                        </p:attrNameLst>
                                      </p:cBhvr>
                                      <p:tavLst>
                                        <p:tav tm="0">
                                          <p:val>
                                            <p:fltVal val="90"/>
                                          </p:val>
                                        </p:tav>
                                        <p:tav tm="100000">
                                          <p:val>
                                            <p:fltVal val="0"/>
                                          </p:val>
                                        </p:tav>
                                      </p:tavLst>
                                    </p:anim>
                                    <p:animEffect transition="in" filter="fade">
                                      <p:cBhvr>
                                        <p:cTn id="63" dur="1000"/>
                                        <p:tgtEl>
                                          <p:spTgt spid="9"/>
                                        </p:tgtEl>
                                      </p:cBhvr>
                                    </p:animEffect>
                                  </p:childTnLst>
                                </p:cTn>
                              </p:par>
                            </p:childTnLst>
                          </p:cTn>
                        </p:par>
                      </p:childTnLst>
                    </p:cTn>
                  </p:par>
                </p:childTnLst>
              </p:cTn>
              <p:nextCondLst>
                <p:cond evt="onClick" delay="0">
                  <p:tgtEl>
                    <p:spTgt spid="22"/>
                  </p:tgtEl>
                </p:cond>
              </p:nextCondLst>
            </p:seq>
            <p:seq concurrent="1" nextAc="seek">
              <p:cTn id="64" restart="whenNotActive" fill="hold" evtFilter="cancelBubble" nodeType="interactiveSeq">
                <p:stCondLst>
                  <p:cond evt="onClick" delay="0">
                    <p:tgtEl>
                      <p:spTgt spid="24"/>
                    </p:tgtEl>
                  </p:cond>
                </p:stCondLst>
                <p:endSync evt="end" delay="0">
                  <p:rtn val="all"/>
                </p:endSync>
                <p:childTnLst>
                  <p:par>
                    <p:cTn id="65" fill="hold">
                      <p:stCondLst>
                        <p:cond delay="0"/>
                      </p:stCondLst>
                      <p:childTnLst>
                        <p:par>
                          <p:cTn id="66" fill="hold">
                            <p:stCondLst>
                              <p:cond delay="0"/>
                            </p:stCondLst>
                            <p:childTnLst>
                              <p:par>
                                <p:cTn id="67" presetID="6" presetClass="emph" presetSubtype="0" fill="hold" nodeType="clickEffect">
                                  <p:stCondLst>
                                    <p:cond delay="0"/>
                                  </p:stCondLst>
                                  <p:childTnLst>
                                    <p:animScale>
                                      <p:cBhvr>
                                        <p:cTn id="68" dur="500" fill="hold"/>
                                        <p:tgtEl>
                                          <p:spTgt spid="24"/>
                                        </p:tgtEl>
                                      </p:cBhvr>
                                      <p:by x="1000" y="1000"/>
                                    </p:animScale>
                                  </p:childTnLst>
                                </p:cTn>
                              </p:par>
                              <p:par>
                                <p:cTn id="69" presetID="1" presetClass="mediacall" presetSubtype="0" fill="hold" nodeType="withEffect">
                                  <p:stCondLst>
                                    <p:cond delay="0"/>
                                  </p:stCondLst>
                                  <p:childTnLst>
                                    <p:cmd type="call" cmd="playFrom(0.0)">
                                      <p:cBhvr>
                                        <p:cTn id="70" dur="4400" fill="hold"/>
                                        <p:tgtEl>
                                          <p:spTgt spid="44109"/>
                                        </p:tgtEl>
                                      </p:cBhvr>
                                    </p:cmd>
                                  </p:childTnLst>
                                </p:cTn>
                              </p:par>
                              <p:par>
                                <p:cTn id="71" presetID="31" presetClass="entr" presetSubtype="0" fill="hold" nodeType="withEffect">
                                  <p:stCondLst>
                                    <p:cond delay="0"/>
                                  </p:stCondLst>
                                  <p:iterate type="lt">
                                    <p:tmPct val="5000"/>
                                  </p:iterate>
                                  <p:childTnLst>
                                    <p:set>
                                      <p:cBhvr>
                                        <p:cTn id="72" dur="1" fill="hold">
                                          <p:stCondLst>
                                            <p:cond delay="0"/>
                                          </p:stCondLst>
                                        </p:cTn>
                                        <p:tgtEl>
                                          <p:spTgt spid="8"/>
                                        </p:tgtEl>
                                        <p:attrNameLst>
                                          <p:attrName>style.visibility</p:attrName>
                                        </p:attrNameLst>
                                      </p:cBhvr>
                                      <p:to>
                                        <p:strVal val="visible"/>
                                      </p:to>
                                    </p:set>
                                    <p:anim calcmode="lin" valueType="num">
                                      <p:cBhvr>
                                        <p:cTn id="73" dur="1000" fill="hold"/>
                                        <p:tgtEl>
                                          <p:spTgt spid="8"/>
                                        </p:tgtEl>
                                        <p:attrNameLst>
                                          <p:attrName>ppt_w</p:attrName>
                                        </p:attrNameLst>
                                      </p:cBhvr>
                                      <p:tavLst>
                                        <p:tav tm="0">
                                          <p:val>
                                            <p:fltVal val="0"/>
                                          </p:val>
                                        </p:tav>
                                        <p:tav tm="100000">
                                          <p:val>
                                            <p:strVal val="#ppt_w"/>
                                          </p:val>
                                        </p:tav>
                                      </p:tavLst>
                                    </p:anim>
                                    <p:anim calcmode="lin" valueType="num">
                                      <p:cBhvr>
                                        <p:cTn id="74" dur="1000" fill="hold"/>
                                        <p:tgtEl>
                                          <p:spTgt spid="8"/>
                                        </p:tgtEl>
                                        <p:attrNameLst>
                                          <p:attrName>ppt_h</p:attrName>
                                        </p:attrNameLst>
                                      </p:cBhvr>
                                      <p:tavLst>
                                        <p:tav tm="0">
                                          <p:val>
                                            <p:fltVal val="0"/>
                                          </p:val>
                                        </p:tav>
                                        <p:tav tm="100000">
                                          <p:val>
                                            <p:strVal val="#ppt_h"/>
                                          </p:val>
                                        </p:tav>
                                      </p:tavLst>
                                    </p:anim>
                                    <p:anim calcmode="lin" valueType="num">
                                      <p:cBhvr>
                                        <p:cTn id="75" dur="1000" fill="hold"/>
                                        <p:tgtEl>
                                          <p:spTgt spid="8"/>
                                        </p:tgtEl>
                                        <p:attrNameLst>
                                          <p:attrName>style.rotation</p:attrName>
                                        </p:attrNameLst>
                                      </p:cBhvr>
                                      <p:tavLst>
                                        <p:tav tm="0">
                                          <p:val>
                                            <p:fltVal val="90"/>
                                          </p:val>
                                        </p:tav>
                                        <p:tav tm="100000">
                                          <p:val>
                                            <p:fltVal val="0"/>
                                          </p:val>
                                        </p:tav>
                                      </p:tavLst>
                                    </p:anim>
                                    <p:animEffect transition="in" filter="fade">
                                      <p:cBhvr>
                                        <p:cTn id="76" dur="1000"/>
                                        <p:tgtEl>
                                          <p:spTgt spid="8"/>
                                        </p:tgtEl>
                                      </p:cBhvr>
                                    </p:animEffect>
                                  </p:childTnLst>
                                </p:cTn>
                              </p:par>
                            </p:childTnLst>
                          </p:cTn>
                        </p:par>
                      </p:childTnLst>
                    </p:cTn>
                  </p:par>
                </p:childTnLst>
              </p:cTn>
              <p:nextCondLst>
                <p:cond evt="onClick" delay="0">
                  <p:tgtEl>
                    <p:spTgt spid="24"/>
                  </p:tgtEl>
                </p:cond>
              </p:nextCondLst>
            </p:seq>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6" presetClass="emph" presetSubtype="0" fill="hold" nodeType="clickEffect">
                                  <p:stCondLst>
                                    <p:cond delay="0"/>
                                  </p:stCondLst>
                                  <p:childTnLst>
                                    <p:animScale>
                                      <p:cBhvr>
                                        <p:cTn id="81" dur="500" fill="hold"/>
                                        <p:tgtEl>
                                          <p:spTgt spid="17"/>
                                        </p:tgtEl>
                                      </p:cBhvr>
                                      <p:by x="1000" y="1000"/>
                                    </p:animScale>
                                  </p:childTnLst>
                                </p:cTn>
                              </p:par>
                              <p:par>
                                <p:cTn id="82" presetID="31" presetClass="entr" presetSubtype="0" fill="hold" nodeType="withEffect">
                                  <p:stCondLst>
                                    <p:cond delay="0"/>
                                  </p:stCondLst>
                                  <p:iterate type="lt">
                                    <p:tmPct val="5000"/>
                                  </p:iterate>
                                  <p:childTnLst>
                                    <p:set>
                                      <p:cBhvr>
                                        <p:cTn id="83" dur="1" fill="hold">
                                          <p:stCondLst>
                                            <p:cond delay="0"/>
                                          </p:stCondLst>
                                        </p:cTn>
                                        <p:tgtEl>
                                          <p:spTgt spid="7"/>
                                        </p:tgtEl>
                                        <p:attrNameLst>
                                          <p:attrName>style.visibility</p:attrName>
                                        </p:attrNameLst>
                                      </p:cBhvr>
                                      <p:to>
                                        <p:strVal val="visible"/>
                                      </p:to>
                                    </p:set>
                                    <p:anim calcmode="lin" valueType="num">
                                      <p:cBhvr>
                                        <p:cTn id="84" dur="1000" fill="hold"/>
                                        <p:tgtEl>
                                          <p:spTgt spid="7"/>
                                        </p:tgtEl>
                                        <p:attrNameLst>
                                          <p:attrName>ppt_w</p:attrName>
                                        </p:attrNameLst>
                                      </p:cBhvr>
                                      <p:tavLst>
                                        <p:tav tm="0">
                                          <p:val>
                                            <p:fltVal val="0"/>
                                          </p:val>
                                        </p:tav>
                                        <p:tav tm="100000">
                                          <p:val>
                                            <p:strVal val="#ppt_w"/>
                                          </p:val>
                                        </p:tav>
                                      </p:tavLst>
                                    </p:anim>
                                    <p:anim calcmode="lin" valueType="num">
                                      <p:cBhvr>
                                        <p:cTn id="85" dur="1000" fill="hold"/>
                                        <p:tgtEl>
                                          <p:spTgt spid="7"/>
                                        </p:tgtEl>
                                        <p:attrNameLst>
                                          <p:attrName>ppt_h</p:attrName>
                                        </p:attrNameLst>
                                      </p:cBhvr>
                                      <p:tavLst>
                                        <p:tav tm="0">
                                          <p:val>
                                            <p:fltVal val="0"/>
                                          </p:val>
                                        </p:tav>
                                        <p:tav tm="100000">
                                          <p:val>
                                            <p:strVal val="#ppt_h"/>
                                          </p:val>
                                        </p:tav>
                                      </p:tavLst>
                                    </p:anim>
                                    <p:anim calcmode="lin" valueType="num">
                                      <p:cBhvr>
                                        <p:cTn id="86" dur="1000" fill="hold"/>
                                        <p:tgtEl>
                                          <p:spTgt spid="7"/>
                                        </p:tgtEl>
                                        <p:attrNameLst>
                                          <p:attrName>style.rotation</p:attrName>
                                        </p:attrNameLst>
                                      </p:cBhvr>
                                      <p:tavLst>
                                        <p:tav tm="0">
                                          <p:val>
                                            <p:fltVal val="90"/>
                                          </p:val>
                                        </p:tav>
                                        <p:tav tm="100000">
                                          <p:val>
                                            <p:fltVal val="0"/>
                                          </p:val>
                                        </p:tav>
                                      </p:tavLst>
                                    </p:anim>
                                    <p:animEffect transition="in" filter="fade">
                                      <p:cBhvr>
                                        <p:cTn id="87" dur="1000"/>
                                        <p:tgtEl>
                                          <p:spTgt spid="7"/>
                                        </p:tgtEl>
                                      </p:cBhvr>
                                    </p:animEffect>
                                  </p:childTnLst>
                                </p:cTn>
                              </p:par>
                            </p:childTnLst>
                          </p:cTn>
                        </p:par>
                      </p:childTnLst>
                    </p:cTn>
                  </p:par>
                </p:childTnLst>
              </p:cTn>
              <p:nextCondLst>
                <p:cond evt="onClick" delay="0">
                  <p:tgtEl>
                    <p:spTgt spid="17"/>
                  </p:tgtEl>
                </p:cond>
              </p:nextCondLst>
            </p:seq>
            <p:seq concurrent="1" nextAc="seek">
              <p:cTn id="88" restart="whenNotActive" fill="hold" evtFilter="cancelBubble" nodeType="interactiveSeq">
                <p:stCondLst>
                  <p:cond evt="onClick" delay="0">
                    <p:tgtEl>
                      <p:spTgt spid="18"/>
                    </p:tgtEl>
                  </p:cond>
                </p:stCondLst>
                <p:endSync evt="end" delay="0">
                  <p:rtn val="all"/>
                </p:endSync>
                <p:childTnLst>
                  <p:par>
                    <p:cTn id="89" fill="hold">
                      <p:stCondLst>
                        <p:cond delay="0"/>
                      </p:stCondLst>
                      <p:childTnLst>
                        <p:par>
                          <p:cTn id="90" fill="hold">
                            <p:stCondLst>
                              <p:cond delay="0"/>
                            </p:stCondLst>
                            <p:childTnLst>
                              <p:par>
                                <p:cTn id="91" presetID="6" presetClass="emph" presetSubtype="0" fill="hold" nodeType="clickEffect">
                                  <p:stCondLst>
                                    <p:cond delay="0"/>
                                  </p:stCondLst>
                                  <p:childTnLst>
                                    <p:animScale>
                                      <p:cBhvr>
                                        <p:cTn id="92" dur="500" fill="hold"/>
                                        <p:tgtEl>
                                          <p:spTgt spid="18"/>
                                        </p:tgtEl>
                                      </p:cBhvr>
                                      <p:by x="1000" y="1000"/>
                                    </p:animScale>
                                  </p:childTnLst>
                                </p:cTn>
                              </p:par>
                              <p:par>
                                <p:cTn id="93" presetID="31" presetClass="entr" presetSubtype="0" fill="hold" nodeType="withEffect">
                                  <p:stCondLst>
                                    <p:cond delay="0"/>
                                  </p:stCondLst>
                                  <p:iterate type="lt">
                                    <p:tmPct val="5000"/>
                                  </p:iterate>
                                  <p:childTnLst>
                                    <p:set>
                                      <p:cBhvr>
                                        <p:cTn id="94" dur="1" fill="hold">
                                          <p:stCondLst>
                                            <p:cond delay="0"/>
                                          </p:stCondLst>
                                        </p:cTn>
                                        <p:tgtEl>
                                          <p:spTgt spid="6"/>
                                        </p:tgtEl>
                                        <p:attrNameLst>
                                          <p:attrName>style.visibility</p:attrName>
                                        </p:attrNameLst>
                                      </p:cBhvr>
                                      <p:to>
                                        <p:strVal val="visible"/>
                                      </p:to>
                                    </p:set>
                                    <p:anim calcmode="lin" valueType="num">
                                      <p:cBhvr>
                                        <p:cTn id="95" dur="1000" fill="hold"/>
                                        <p:tgtEl>
                                          <p:spTgt spid="6"/>
                                        </p:tgtEl>
                                        <p:attrNameLst>
                                          <p:attrName>ppt_w</p:attrName>
                                        </p:attrNameLst>
                                      </p:cBhvr>
                                      <p:tavLst>
                                        <p:tav tm="0">
                                          <p:val>
                                            <p:fltVal val="0"/>
                                          </p:val>
                                        </p:tav>
                                        <p:tav tm="100000">
                                          <p:val>
                                            <p:strVal val="#ppt_w"/>
                                          </p:val>
                                        </p:tav>
                                      </p:tavLst>
                                    </p:anim>
                                    <p:anim calcmode="lin" valueType="num">
                                      <p:cBhvr>
                                        <p:cTn id="96" dur="1000" fill="hold"/>
                                        <p:tgtEl>
                                          <p:spTgt spid="6"/>
                                        </p:tgtEl>
                                        <p:attrNameLst>
                                          <p:attrName>ppt_h</p:attrName>
                                        </p:attrNameLst>
                                      </p:cBhvr>
                                      <p:tavLst>
                                        <p:tav tm="0">
                                          <p:val>
                                            <p:fltVal val="0"/>
                                          </p:val>
                                        </p:tav>
                                        <p:tav tm="100000">
                                          <p:val>
                                            <p:strVal val="#ppt_h"/>
                                          </p:val>
                                        </p:tav>
                                      </p:tavLst>
                                    </p:anim>
                                    <p:anim calcmode="lin" valueType="num">
                                      <p:cBhvr>
                                        <p:cTn id="97" dur="1000" fill="hold"/>
                                        <p:tgtEl>
                                          <p:spTgt spid="6"/>
                                        </p:tgtEl>
                                        <p:attrNameLst>
                                          <p:attrName>style.rotation</p:attrName>
                                        </p:attrNameLst>
                                      </p:cBhvr>
                                      <p:tavLst>
                                        <p:tav tm="0">
                                          <p:val>
                                            <p:fltVal val="90"/>
                                          </p:val>
                                        </p:tav>
                                        <p:tav tm="100000">
                                          <p:val>
                                            <p:fltVal val="0"/>
                                          </p:val>
                                        </p:tav>
                                      </p:tavLst>
                                    </p:anim>
                                    <p:animEffect transition="in" filter="fade">
                                      <p:cBhvr>
                                        <p:cTn id="98" dur="1000"/>
                                        <p:tgtEl>
                                          <p:spTgt spid="6"/>
                                        </p:tgtEl>
                                      </p:cBhvr>
                                    </p:animEffect>
                                  </p:childTnLst>
                                </p:cTn>
                              </p:par>
                            </p:childTnLst>
                          </p:cTn>
                        </p:par>
                      </p:childTnLst>
                    </p:cTn>
                  </p:par>
                </p:childTnLst>
              </p:cTn>
              <p:nextCondLst>
                <p:cond evt="onClick" delay="0">
                  <p:tgtEl>
                    <p:spTgt spid="18"/>
                  </p:tgtEl>
                </p:cond>
              </p:nextCondLst>
            </p:seq>
            <p:seq concurrent="1" nextAc="seek">
              <p:cTn id="99" restart="whenNotActive" fill="hold" evtFilter="cancelBubble" nodeType="interactiveSeq">
                <p:stCondLst>
                  <p:cond evt="onClick" delay="0">
                    <p:tgtEl>
                      <p:spTgt spid="23"/>
                    </p:tgtEl>
                  </p:cond>
                </p:stCondLst>
                <p:endSync evt="end" delay="0">
                  <p:rtn val="all"/>
                </p:endSync>
                <p:childTnLst>
                  <p:par>
                    <p:cTn id="100" fill="hold">
                      <p:stCondLst>
                        <p:cond delay="0"/>
                      </p:stCondLst>
                      <p:childTnLst>
                        <p:par>
                          <p:cTn id="101" fill="hold">
                            <p:stCondLst>
                              <p:cond delay="0"/>
                            </p:stCondLst>
                            <p:childTnLst>
                              <p:par>
                                <p:cTn id="102" presetID="6" presetClass="emph" presetSubtype="0" fill="hold" nodeType="clickEffect">
                                  <p:stCondLst>
                                    <p:cond delay="0"/>
                                  </p:stCondLst>
                                  <p:childTnLst>
                                    <p:animScale>
                                      <p:cBhvr>
                                        <p:cTn id="103" dur="500" fill="hold"/>
                                        <p:tgtEl>
                                          <p:spTgt spid="23"/>
                                        </p:tgtEl>
                                      </p:cBhvr>
                                      <p:by x="1000" y="1000"/>
                                    </p:animScale>
                                  </p:childTnLst>
                                </p:cTn>
                              </p:par>
                              <p:par>
                                <p:cTn id="104" presetID="31" presetClass="entr" presetSubtype="0" fill="hold" nodeType="withEffect">
                                  <p:stCondLst>
                                    <p:cond delay="0"/>
                                  </p:stCondLst>
                                  <p:iterate type="lt">
                                    <p:tmPct val="5000"/>
                                  </p:iterate>
                                  <p:childTnLst>
                                    <p:set>
                                      <p:cBhvr>
                                        <p:cTn id="105" dur="1" fill="hold">
                                          <p:stCondLst>
                                            <p:cond delay="0"/>
                                          </p:stCondLst>
                                        </p:cTn>
                                        <p:tgtEl>
                                          <p:spTgt spid="5"/>
                                        </p:tgtEl>
                                        <p:attrNameLst>
                                          <p:attrName>style.visibility</p:attrName>
                                        </p:attrNameLst>
                                      </p:cBhvr>
                                      <p:to>
                                        <p:strVal val="visible"/>
                                      </p:to>
                                    </p:set>
                                    <p:anim calcmode="lin" valueType="num">
                                      <p:cBhvr>
                                        <p:cTn id="106" dur="1000" fill="hold"/>
                                        <p:tgtEl>
                                          <p:spTgt spid="5"/>
                                        </p:tgtEl>
                                        <p:attrNameLst>
                                          <p:attrName>ppt_w</p:attrName>
                                        </p:attrNameLst>
                                      </p:cBhvr>
                                      <p:tavLst>
                                        <p:tav tm="0">
                                          <p:val>
                                            <p:fltVal val="0"/>
                                          </p:val>
                                        </p:tav>
                                        <p:tav tm="100000">
                                          <p:val>
                                            <p:strVal val="#ppt_w"/>
                                          </p:val>
                                        </p:tav>
                                      </p:tavLst>
                                    </p:anim>
                                    <p:anim calcmode="lin" valueType="num">
                                      <p:cBhvr>
                                        <p:cTn id="107" dur="1000" fill="hold"/>
                                        <p:tgtEl>
                                          <p:spTgt spid="5"/>
                                        </p:tgtEl>
                                        <p:attrNameLst>
                                          <p:attrName>ppt_h</p:attrName>
                                        </p:attrNameLst>
                                      </p:cBhvr>
                                      <p:tavLst>
                                        <p:tav tm="0">
                                          <p:val>
                                            <p:fltVal val="0"/>
                                          </p:val>
                                        </p:tav>
                                        <p:tav tm="100000">
                                          <p:val>
                                            <p:strVal val="#ppt_h"/>
                                          </p:val>
                                        </p:tav>
                                      </p:tavLst>
                                    </p:anim>
                                    <p:anim calcmode="lin" valueType="num">
                                      <p:cBhvr>
                                        <p:cTn id="108" dur="1000" fill="hold"/>
                                        <p:tgtEl>
                                          <p:spTgt spid="5"/>
                                        </p:tgtEl>
                                        <p:attrNameLst>
                                          <p:attrName>style.rotation</p:attrName>
                                        </p:attrNameLst>
                                      </p:cBhvr>
                                      <p:tavLst>
                                        <p:tav tm="0">
                                          <p:val>
                                            <p:fltVal val="90"/>
                                          </p:val>
                                        </p:tav>
                                        <p:tav tm="100000">
                                          <p:val>
                                            <p:fltVal val="0"/>
                                          </p:val>
                                        </p:tav>
                                      </p:tavLst>
                                    </p:anim>
                                    <p:animEffect transition="in" filter="fade">
                                      <p:cBhvr>
                                        <p:cTn id="109" dur="1000"/>
                                        <p:tgtEl>
                                          <p:spTgt spid="5"/>
                                        </p:tgtEl>
                                      </p:cBhvr>
                                    </p:animEffect>
                                  </p:childTnLst>
                                </p:cTn>
                              </p:par>
                            </p:childTnLst>
                          </p:cTn>
                        </p:par>
                      </p:childTnLst>
                    </p:cTn>
                  </p:par>
                </p:childTnLst>
              </p:cTn>
              <p:nextCondLst>
                <p:cond evt="onClick" delay="0">
                  <p:tgtEl>
                    <p:spTgt spid="23"/>
                  </p:tgtEl>
                </p:cond>
              </p:nextCondLst>
            </p:seq>
            <p:seq concurrent="1" nextAc="seek">
              <p:cTn id="110" restart="whenNotActive" fill="hold" evtFilter="cancelBubble" nodeType="interactiveSeq">
                <p:stCondLst>
                  <p:cond evt="onClick" delay="0">
                    <p:tgtEl>
                      <p:spTgt spid="25"/>
                    </p:tgtEl>
                  </p:cond>
                </p:stCondLst>
                <p:endSync evt="end" delay="0">
                  <p:rtn val="all"/>
                </p:endSync>
                <p:childTnLst>
                  <p:par>
                    <p:cTn id="111" fill="hold">
                      <p:stCondLst>
                        <p:cond delay="0"/>
                      </p:stCondLst>
                      <p:childTnLst>
                        <p:par>
                          <p:cTn id="112" fill="hold">
                            <p:stCondLst>
                              <p:cond delay="0"/>
                            </p:stCondLst>
                            <p:childTnLst>
                              <p:par>
                                <p:cTn id="113" presetID="6" presetClass="emph" presetSubtype="0" fill="hold" nodeType="clickEffect">
                                  <p:stCondLst>
                                    <p:cond delay="0"/>
                                  </p:stCondLst>
                                  <p:childTnLst>
                                    <p:animScale>
                                      <p:cBhvr>
                                        <p:cTn id="114" dur="500" fill="hold"/>
                                        <p:tgtEl>
                                          <p:spTgt spid="25"/>
                                        </p:tgtEl>
                                      </p:cBhvr>
                                      <p:by x="1000" y="1000"/>
                                    </p:animScale>
                                  </p:childTnLst>
                                </p:cTn>
                              </p:par>
                              <p:par>
                                <p:cTn id="115" presetID="1" presetClass="mediacall" presetSubtype="0" fill="hold" nodeType="withEffect">
                                  <p:stCondLst>
                                    <p:cond delay="0"/>
                                  </p:stCondLst>
                                  <p:childTnLst>
                                    <p:cmd type="call" cmd="playFrom(0.0)">
                                      <p:cBhvr>
                                        <p:cTn id="116" dur="4400" fill="hold"/>
                                        <p:tgtEl>
                                          <p:spTgt spid="44113"/>
                                        </p:tgtEl>
                                      </p:cBhvr>
                                    </p:cmd>
                                  </p:childTnLst>
                                </p:cTn>
                              </p:par>
                              <p:par>
                                <p:cTn id="117" presetID="31" presetClass="entr" presetSubtype="0" fill="hold" nodeType="withEffect">
                                  <p:stCondLst>
                                    <p:cond delay="0"/>
                                  </p:stCondLst>
                                  <p:iterate type="lt">
                                    <p:tmPct val="5000"/>
                                  </p:iterate>
                                  <p:childTnLst>
                                    <p:set>
                                      <p:cBhvr>
                                        <p:cTn id="118" dur="1" fill="hold">
                                          <p:stCondLst>
                                            <p:cond delay="0"/>
                                          </p:stCondLst>
                                        </p:cTn>
                                        <p:tgtEl>
                                          <p:spTgt spid="3"/>
                                        </p:tgtEl>
                                        <p:attrNameLst>
                                          <p:attrName>style.visibility</p:attrName>
                                        </p:attrNameLst>
                                      </p:cBhvr>
                                      <p:to>
                                        <p:strVal val="visible"/>
                                      </p:to>
                                    </p:set>
                                    <p:anim calcmode="lin" valueType="num">
                                      <p:cBhvr>
                                        <p:cTn id="119" dur="1000" fill="hold"/>
                                        <p:tgtEl>
                                          <p:spTgt spid="3"/>
                                        </p:tgtEl>
                                        <p:attrNameLst>
                                          <p:attrName>ppt_w</p:attrName>
                                        </p:attrNameLst>
                                      </p:cBhvr>
                                      <p:tavLst>
                                        <p:tav tm="0">
                                          <p:val>
                                            <p:fltVal val="0"/>
                                          </p:val>
                                        </p:tav>
                                        <p:tav tm="100000">
                                          <p:val>
                                            <p:strVal val="#ppt_w"/>
                                          </p:val>
                                        </p:tav>
                                      </p:tavLst>
                                    </p:anim>
                                    <p:anim calcmode="lin" valueType="num">
                                      <p:cBhvr>
                                        <p:cTn id="120" dur="1000" fill="hold"/>
                                        <p:tgtEl>
                                          <p:spTgt spid="3"/>
                                        </p:tgtEl>
                                        <p:attrNameLst>
                                          <p:attrName>ppt_h</p:attrName>
                                        </p:attrNameLst>
                                      </p:cBhvr>
                                      <p:tavLst>
                                        <p:tav tm="0">
                                          <p:val>
                                            <p:fltVal val="0"/>
                                          </p:val>
                                        </p:tav>
                                        <p:tav tm="100000">
                                          <p:val>
                                            <p:strVal val="#ppt_h"/>
                                          </p:val>
                                        </p:tav>
                                      </p:tavLst>
                                    </p:anim>
                                    <p:anim calcmode="lin" valueType="num">
                                      <p:cBhvr>
                                        <p:cTn id="121" dur="1000" fill="hold"/>
                                        <p:tgtEl>
                                          <p:spTgt spid="3"/>
                                        </p:tgtEl>
                                        <p:attrNameLst>
                                          <p:attrName>style.rotation</p:attrName>
                                        </p:attrNameLst>
                                      </p:cBhvr>
                                      <p:tavLst>
                                        <p:tav tm="0">
                                          <p:val>
                                            <p:fltVal val="90"/>
                                          </p:val>
                                        </p:tav>
                                        <p:tav tm="100000">
                                          <p:val>
                                            <p:fltVal val="0"/>
                                          </p:val>
                                        </p:tav>
                                      </p:tavLst>
                                    </p:anim>
                                    <p:animEffect transition="in" filter="fade">
                                      <p:cBhvr>
                                        <p:cTn id="122" dur="1000"/>
                                        <p:tgtEl>
                                          <p:spTgt spid="3"/>
                                        </p:tgtEl>
                                      </p:cBhvr>
                                    </p:animEffect>
                                  </p:childTnLst>
                                </p:cTn>
                              </p:par>
                            </p:childTnLst>
                          </p:cTn>
                        </p:par>
                      </p:childTnLst>
                    </p:cTn>
                  </p:par>
                </p:childTnLst>
              </p:cTn>
              <p:nextCondLst>
                <p:cond evt="onClick" delay="0">
                  <p:tgtEl>
                    <p:spTgt spid="25"/>
                  </p:tgtEl>
                </p:cond>
              </p:nextCondLst>
            </p:seq>
            <p:seq concurrent="1" nextAc="seek">
              <p:cTn id="123" restart="whenNotActive" fill="hold" evtFilter="cancelBubble" nodeType="interactiveSeq">
                <p:stCondLst>
                  <p:cond evt="onClick" delay="0">
                    <p:tgtEl>
                      <p:spTgt spid="15"/>
                    </p:tgtEl>
                  </p:cond>
                </p:stCondLst>
                <p:endSync evt="end" delay="0">
                  <p:rtn val="all"/>
                </p:endSync>
                <p:childTnLst>
                  <p:par>
                    <p:cTn id="124" fill="hold">
                      <p:stCondLst>
                        <p:cond delay="0"/>
                      </p:stCondLst>
                      <p:childTnLst>
                        <p:par>
                          <p:cTn id="125" fill="hold">
                            <p:stCondLst>
                              <p:cond delay="0"/>
                            </p:stCondLst>
                            <p:childTnLst>
                              <p:par>
                                <p:cTn id="126" presetID="6" presetClass="emph" presetSubtype="0" fill="hold" nodeType="clickEffect">
                                  <p:stCondLst>
                                    <p:cond delay="0"/>
                                  </p:stCondLst>
                                  <p:childTnLst>
                                    <p:animScale>
                                      <p:cBhvr>
                                        <p:cTn id="127" dur="500" fill="hold"/>
                                        <p:tgtEl>
                                          <p:spTgt spid="15"/>
                                        </p:tgtEl>
                                      </p:cBhvr>
                                      <p:by x="1000" y="1000"/>
                                    </p:animScale>
                                  </p:childTnLst>
                                </p:cTn>
                              </p:par>
                              <p:par>
                                <p:cTn id="128" presetID="31" presetClass="entr" presetSubtype="0" fill="hold" nodeType="withEffect">
                                  <p:stCondLst>
                                    <p:cond delay="0"/>
                                  </p:stCondLst>
                                  <p:iterate type="lt">
                                    <p:tmPct val="5000"/>
                                  </p:iterate>
                                  <p:childTnLst>
                                    <p:set>
                                      <p:cBhvr>
                                        <p:cTn id="129" dur="1" fill="hold">
                                          <p:stCondLst>
                                            <p:cond delay="0"/>
                                          </p:stCondLst>
                                        </p:cTn>
                                        <p:tgtEl>
                                          <p:spTgt spid="4"/>
                                        </p:tgtEl>
                                        <p:attrNameLst>
                                          <p:attrName>style.visibility</p:attrName>
                                        </p:attrNameLst>
                                      </p:cBhvr>
                                      <p:to>
                                        <p:strVal val="visible"/>
                                      </p:to>
                                    </p:set>
                                    <p:anim calcmode="lin" valueType="num">
                                      <p:cBhvr>
                                        <p:cTn id="130" dur="1000" fill="hold"/>
                                        <p:tgtEl>
                                          <p:spTgt spid="4"/>
                                        </p:tgtEl>
                                        <p:attrNameLst>
                                          <p:attrName>ppt_w</p:attrName>
                                        </p:attrNameLst>
                                      </p:cBhvr>
                                      <p:tavLst>
                                        <p:tav tm="0">
                                          <p:val>
                                            <p:fltVal val="0"/>
                                          </p:val>
                                        </p:tav>
                                        <p:tav tm="100000">
                                          <p:val>
                                            <p:strVal val="#ppt_w"/>
                                          </p:val>
                                        </p:tav>
                                      </p:tavLst>
                                    </p:anim>
                                    <p:anim calcmode="lin" valueType="num">
                                      <p:cBhvr>
                                        <p:cTn id="131" dur="1000" fill="hold"/>
                                        <p:tgtEl>
                                          <p:spTgt spid="4"/>
                                        </p:tgtEl>
                                        <p:attrNameLst>
                                          <p:attrName>ppt_h</p:attrName>
                                        </p:attrNameLst>
                                      </p:cBhvr>
                                      <p:tavLst>
                                        <p:tav tm="0">
                                          <p:val>
                                            <p:fltVal val="0"/>
                                          </p:val>
                                        </p:tav>
                                        <p:tav tm="100000">
                                          <p:val>
                                            <p:strVal val="#ppt_h"/>
                                          </p:val>
                                        </p:tav>
                                      </p:tavLst>
                                    </p:anim>
                                    <p:anim calcmode="lin" valueType="num">
                                      <p:cBhvr>
                                        <p:cTn id="132" dur="1000" fill="hold"/>
                                        <p:tgtEl>
                                          <p:spTgt spid="4"/>
                                        </p:tgtEl>
                                        <p:attrNameLst>
                                          <p:attrName>style.rotation</p:attrName>
                                        </p:attrNameLst>
                                      </p:cBhvr>
                                      <p:tavLst>
                                        <p:tav tm="0">
                                          <p:val>
                                            <p:fltVal val="90"/>
                                          </p:val>
                                        </p:tav>
                                        <p:tav tm="100000">
                                          <p:val>
                                            <p:fltVal val="0"/>
                                          </p:val>
                                        </p:tav>
                                      </p:tavLst>
                                    </p:anim>
                                    <p:animEffect transition="in" filter="fade">
                                      <p:cBhvr>
                                        <p:cTn id="133" dur="1000"/>
                                        <p:tgtEl>
                                          <p:spTgt spid="4"/>
                                        </p:tgtEl>
                                      </p:cBhvr>
                                    </p:animEffect>
                                  </p:childTnLst>
                                </p:cTn>
                              </p:par>
                            </p:childTnLst>
                          </p:cTn>
                        </p:par>
                      </p:childTnLst>
                    </p:cTn>
                  </p:par>
                </p:childTnLst>
              </p:cTn>
              <p:nextCondLst>
                <p:cond evt="onClick" delay="0">
                  <p:tgtEl>
                    <p:spTgt spid="15"/>
                  </p:tgtEl>
                </p:cond>
              </p:nextCondLst>
            </p:seq>
            <p:seq concurrent="1" nextAc="seek">
              <p:cTn id="134" restart="whenNotActive" fill="hold" evtFilter="cancelBubble" nodeType="interactiveSeq">
                <p:stCondLst>
                  <p:cond evt="onClick" delay="0">
                    <p:tgtEl>
                      <p:spTgt spid="16"/>
                    </p:tgtEl>
                  </p:cond>
                </p:stCondLst>
                <p:endSync evt="end" delay="0">
                  <p:rtn val="all"/>
                </p:endSync>
                <p:childTnLst>
                  <p:par>
                    <p:cTn id="135" fill="hold">
                      <p:stCondLst>
                        <p:cond delay="0"/>
                      </p:stCondLst>
                      <p:childTnLst>
                        <p:par>
                          <p:cTn id="136" fill="hold">
                            <p:stCondLst>
                              <p:cond delay="0"/>
                            </p:stCondLst>
                            <p:childTnLst>
                              <p:par>
                                <p:cTn id="137" presetID="6" presetClass="emph" presetSubtype="0" fill="hold" nodeType="clickEffect">
                                  <p:stCondLst>
                                    <p:cond delay="0"/>
                                  </p:stCondLst>
                                  <p:childTnLst>
                                    <p:animScale>
                                      <p:cBhvr>
                                        <p:cTn id="138" dur="500" fill="hold"/>
                                        <p:tgtEl>
                                          <p:spTgt spid="16"/>
                                        </p:tgtEl>
                                      </p:cBhvr>
                                      <p:by x="1000" y="1000"/>
                                    </p:animScale>
                                  </p:childTnLst>
                                </p:cTn>
                              </p:par>
                              <p:par>
                                <p:cTn id="139" presetID="1" presetClass="mediacall" presetSubtype="0" fill="hold" nodeType="withEffect">
                                  <p:stCondLst>
                                    <p:cond delay="0"/>
                                  </p:stCondLst>
                                  <p:childTnLst>
                                    <p:cmd type="call" cmd="playFrom(0.0)">
                                      <p:cBhvr>
                                        <p:cTn id="140" dur="4400" fill="hold"/>
                                        <p:tgtEl>
                                          <p:spTgt spid="44115"/>
                                        </p:tgtEl>
                                      </p:cBhvr>
                                    </p:cmd>
                                  </p:childTnLst>
                                </p:cTn>
                              </p:par>
                              <p:par>
                                <p:cTn id="141" presetID="31" presetClass="entr" presetSubtype="0" fill="hold" nodeType="withEffect">
                                  <p:stCondLst>
                                    <p:cond delay="0"/>
                                  </p:stCondLst>
                                  <p:iterate type="lt">
                                    <p:tmPct val="5000"/>
                                  </p:iterate>
                                  <p:childTnLst>
                                    <p:set>
                                      <p:cBhvr>
                                        <p:cTn id="142" dur="1" fill="hold">
                                          <p:stCondLst>
                                            <p:cond delay="0"/>
                                          </p:stCondLst>
                                        </p:cTn>
                                        <p:tgtEl>
                                          <p:spTgt spid="2"/>
                                        </p:tgtEl>
                                        <p:attrNameLst>
                                          <p:attrName>style.visibility</p:attrName>
                                        </p:attrNameLst>
                                      </p:cBhvr>
                                      <p:to>
                                        <p:strVal val="visible"/>
                                      </p:to>
                                    </p:set>
                                    <p:anim calcmode="lin" valueType="num">
                                      <p:cBhvr>
                                        <p:cTn id="143" dur="1000" fill="hold"/>
                                        <p:tgtEl>
                                          <p:spTgt spid="2"/>
                                        </p:tgtEl>
                                        <p:attrNameLst>
                                          <p:attrName>ppt_w</p:attrName>
                                        </p:attrNameLst>
                                      </p:cBhvr>
                                      <p:tavLst>
                                        <p:tav tm="0">
                                          <p:val>
                                            <p:fltVal val="0"/>
                                          </p:val>
                                        </p:tav>
                                        <p:tav tm="100000">
                                          <p:val>
                                            <p:strVal val="#ppt_w"/>
                                          </p:val>
                                        </p:tav>
                                      </p:tavLst>
                                    </p:anim>
                                    <p:anim calcmode="lin" valueType="num">
                                      <p:cBhvr>
                                        <p:cTn id="144" dur="1000" fill="hold"/>
                                        <p:tgtEl>
                                          <p:spTgt spid="2"/>
                                        </p:tgtEl>
                                        <p:attrNameLst>
                                          <p:attrName>ppt_h</p:attrName>
                                        </p:attrNameLst>
                                      </p:cBhvr>
                                      <p:tavLst>
                                        <p:tav tm="0">
                                          <p:val>
                                            <p:fltVal val="0"/>
                                          </p:val>
                                        </p:tav>
                                        <p:tav tm="100000">
                                          <p:val>
                                            <p:strVal val="#ppt_h"/>
                                          </p:val>
                                        </p:tav>
                                      </p:tavLst>
                                    </p:anim>
                                    <p:anim calcmode="lin" valueType="num">
                                      <p:cBhvr>
                                        <p:cTn id="145" dur="1000" fill="hold"/>
                                        <p:tgtEl>
                                          <p:spTgt spid="2"/>
                                        </p:tgtEl>
                                        <p:attrNameLst>
                                          <p:attrName>style.rotation</p:attrName>
                                        </p:attrNameLst>
                                      </p:cBhvr>
                                      <p:tavLst>
                                        <p:tav tm="0">
                                          <p:val>
                                            <p:fltVal val="90"/>
                                          </p:val>
                                        </p:tav>
                                        <p:tav tm="100000">
                                          <p:val>
                                            <p:fltVal val="0"/>
                                          </p:val>
                                        </p:tav>
                                      </p:tavLst>
                                    </p:anim>
                                    <p:animEffect transition="in" filter="fade">
                                      <p:cBhvr>
                                        <p:cTn id="146" dur="1000"/>
                                        <p:tgtEl>
                                          <p:spTgt spid="2"/>
                                        </p:tgtEl>
                                      </p:cBhvr>
                                    </p:animEffect>
                                  </p:childTnLst>
                                </p:cTn>
                              </p:par>
                            </p:childTnLst>
                          </p:cTn>
                        </p:par>
                      </p:childTnLst>
                    </p:cTn>
                  </p:par>
                </p:childTnLst>
              </p:cTn>
              <p:nextCondLst>
                <p:cond evt="onClick" delay="0">
                  <p:tgtEl>
                    <p:spTgt spid="16"/>
                  </p:tgtEl>
                </p:cond>
              </p:nextCondLst>
            </p:seq>
            <p:audio>
              <p:cMediaNode showWhenStopped="0">
                <p:cTn id="147" fill="hold" display="0">
                  <p:stCondLst>
                    <p:cond delay="indefinite"/>
                  </p:stCondLst>
                  <p:endCondLst>
                    <p:cond evt="onNext" delay="0">
                      <p:tgtEl>
                        <p:sldTgt/>
                      </p:tgtEl>
                    </p:cond>
                    <p:cond evt="onPrev" delay="0">
                      <p:tgtEl>
                        <p:sldTgt/>
                      </p:tgtEl>
                    </p:cond>
                    <p:cond evt="onStopAudio" delay="0">
                      <p:tgtEl>
                        <p:sldTgt/>
                      </p:tgtEl>
                    </p:cond>
                  </p:endCondLst>
                </p:cTn>
                <p:tgtEl>
                  <p:spTgt spid="44108"/>
                </p:tgtEl>
              </p:cMediaNode>
            </p:audio>
            <p:audio>
              <p:cMediaNode>
                <p:cTn id="148" fill="hold" display="0">
                  <p:stCondLst>
                    <p:cond delay="indefinite"/>
                  </p:stCondLst>
                  <p:endCondLst>
                    <p:cond evt="onNext" delay="0">
                      <p:tgtEl>
                        <p:sldTgt/>
                      </p:tgtEl>
                    </p:cond>
                    <p:cond evt="onPrev" delay="0">
                      <p:tgtEl>
                        <p:sldTgt/>
                      </p:tgtEl>
                    </p:cond>
                    <p:cond evt="onStopAudio" delay="0">
                      <p:tgtEl>
                        <p:sldTgt/>
                      </p:tgtEl>
                    </p:cond>
                  </p:endCondLst>
                </p:cTn>
                <p:tgtEl>
                  <p:spTgt spid="44109"/>
                </p:tgtEl>
              </p:cMediaNode>
            </p:audio>
            <p:audio>
              <p:cMediaNode>
                <p:cTn id="149" fill="hold" display="0">
                  <p:stCondLst>
                    <p:cond delay="indefinite"/>
                  </p:stCondLst>
                  <p:endCondLst>
                    <p:cond evt="onNext" delay="0">
                      <p:tgtEl>
                        <p:sldTgt/>
                      </p:tgtEl>
                    </p:cond>
                    <p:cond evt="onPrev" delay="0">
                      <p:tgtEl>
                        <p:sldTgt/>
                      </p:tgtEl>
                    </p:cond>
                    <p:cond evt="onStopAudio" delay="0">
                      <p:tgtEl>
                        <p:sldTgt/>
                      </p:tgtEl>
                    </p:cond>
                  </p:endCondLst>
                </p:cTn>
                <p:tgtEl>
                  <p:spTgt spid="44113"/>
                </p:tgtEl>
              </p:cMediaNode>
            </p:audio>
            <p:audio>
              <p:cMediaNode>
                <p:cTn id="150" fill="hold" display="0">
                  <p:stCondLst>
                    <p:cond delay="indefinite"/>
                  </p:stCondLst>
                  <p:endCondLst>
                    <p:cond evt="onNext" delay="0">
                      <p:tgtEl>
                        <p:sldTgt/>
                      </p:tgtEl>
                    </p:cond>
                    <p:cond evt="onPrev" delay="0">
                      <p:tgtEl>
                        <p:sldTgt/>
                      </p:tgtEl>
                    </p:cond>
                    <p:cond evt="onStopAudio" delay="0">
                      <p:tgtEl>
                        <p:sldTgt/>
                      </p:tgtEl>
                    </p:cond>
                  </p:endCondLst>
                </p:cTn>
                <p:tgtEl>
                  <p:spTgt spid="44115"/>
                </p:tgtEl>
              </p:cMediaNode>
            </p:audio>
            <p:video>
              <p:cMediaNode>
                <p:cTn id="151" fill="hold" display="0">
                  <p:stCondLst>
                    <p:cond delay="indefinite"/>
                  </p:stCondLst>
                  <p:endCondLst>
                    <p:cond evt="onNext" delay="0">
                      <p:tgtEl>
                        <p:sldTgt/>
                      </p:tgtEl>
                    </p:cond>
                    <p:cond evt="onPrev" delay="0">
                      <p:tgtEl>
                        <p:sldTgt/>
                      </p:tgtEl>
                    </p:cond>
                  </p:endCondLst>
                </p:cTn>
                <p:tgtEl>
                  <p:spTgt spid="79"/>
                </p:tgtEl>
              </p:cMediaNode>
            </p:video>
            <p:seq concurrent="1" nextAc="seek">
              <p:cTn id="152" restart="whenNotActive" fill="hold" evtFilter="cancelBubble" nodeType="interactiveSeq">
                <p:stCondLst>
                  <p:cond evt="onClick" delay="0">
                    <p:tgtEl>
                      <p:spTgt spid="79"/>
                    </p:tgtEl>
                  </p:cond>
                </p:stCondLst>
                <p:endSync evt="end" delay="0">
                  <p:rtn val="all"/>
                </p:endSync>
                <p:childTnLst>
                  <p:par>
                    <p:cTn id="153" fill="hold">
                      <p:stCondLst>
                        <p:cond delay="0"/>
                      </p:stCondLst>
                      <p:childTnLst>
                        <p:par>
                          <p:cTn id="154" fill="hold">
                            <p:stCondLst>
                              <p:cond delay="0"/>
                            </p:stCondLst>
                            <p:childTnLst>
                              <p:par>
                                <p:cTn id="155" presetID="2" presetClass="mediacall" presetSubtype="0" fill="hold" nodeType="clickEffect">
                                  <p:stCondLst>
                                    <p:cond delay="0"/>
                                  </p:stCondLst>
                                  <p:childTnLst>
                                    <p:cmd type="call" cmd="togglePause">
                                      <p:cBhvr>
                                        <p:cTn id="156" dur="1" fill="hold"/>
                                        <p:tgtEl>
                                          <p:spTgt spid="79"/>
                                        </p:tgtEl>
                                      </p:cBhvr>
                                    </p:cmd>
                                  </p:childTnLst>
                                </p:cTn>
                              </p:par>
                            </p:childTnLst>
                          </p:cTn>
                        </p:par>
                      </p:childTnLst>
                    </p:cTn>
                  </p:par>
                </p:childTnLst>
              </p:cTn>
              <p:nextCondLst>
                <p:cond evt="onClick" delay="0">
                  <p:tgtEl>
                    <p:spTgt spid="79"/>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tx1"/>
            </a:solidFill>
          </a:ln>
        </p:spPr>
        <p:txBody>
          <a:bodyPr>
            <a:normAutofit/>
          </a:bodyPr>
          <a:lstStyle/>
          <a:p>
            <a:pPr algn="l"/>
            <a:r>
              <a:rPr lang="en-GB" sz="2800" b="1" dirty="0" smtClean="0">
                <a:latin typeface="Times New Roman" pitchFamily="18" charset="0"/>
                <a:cs typeface="Times New Roman" pitchFamily="18" charset="0"/>
              </a:rPr>
              <a:t>Step 3</a:t>
            </a:r>
            <a:r>
              <a:rPr lang="en-GB" sz="2800" dirty="0" smtClean="0">
                <a:latin typeface="Times New Roman" pitchFamily="18" charset="0"/>
                <a:cs typeface="Times New Roman" pitchFamily="18" charset="0"/>
              </a:rPr>
              <a:t>: Is it even possible to reach a sufficient reason?</a:t>
            </a:r>
            <a:endParaRPr lang="en-GB" sz="28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600201"/>
            <a:ext cx="8435280" cy="4997151"/>
          </a:xfrm>
        </p:spPr>
        <p:txBody>
          <a:bodyPr>
            <a:normAutofit/>
          </a:bodyPr>
          <a:lstStyle/>
          <a:p>
            <a:r>
              <a:rPr lang="en-GB" sz="2800" dirty="0" err="1" smtClean="0">
                <a:latin typeface="Times New Roman" pitchFamily="18" charset="0"/>
                <a:cs typeface="Times New Roman" pitchFamily="18" charset="0"/>
              </a:rPr>
              <a:t>Copleston’s</a:t>
            </a:r>
            <a:r>
              <a:rPr lang="en-GB" sz="2800" dirty="0" smtClean="0">
                <a:latin typeface="Times New Roman" pitchFamily="18" charset="0"/>
                <a:cs typeface="Times New Roman" pitchFamily="18" charset="0"/>
              </a:rPr>
              <a:t> response is…</a:t>
            </a:r>
          </a:p>
          <a:p>
            <a:pPr lvl="1"/>
            <a:r>
              <a:rPr lang="en-GB" sz="2400" b="1" dirty="0" smtClean="0">
                <a:latin typeface="Times New Roman" pitchFamily="18" charset="0"/>
                <a:cs typeface="Times New Roman" pitchFamily="18" charset="0"/>
              </a:rPr>
              <a:t>To defend the argument from contingency (as previously explored)</a:t>
            </a:r>
          </a:p>
          <a:p>
            <a:pPr lvl="1"/>
            <a:r>
              <a:rPr lang="en-GB" sz="2400" b="1" dirty="0" smtClean="0">
                <a:latin typeface="Times New Roman" pitchFamily="18" charset="0"/>
                <a:cs typeface="Times New Roman" pitchFamily="18" charset="0"/>
              </a:rPr>
              <a:t>To call Russell </a:t>
            </a:r>
            <a:r>
              <a:rPr lang="en-GB" sz="2400" b="1" u="sng" dirty="0" smtClean="0">
                <a:latin typeface="Times New Roman" pitchFamily="18" charset="0"/>
                <a:cs typeface="Times New Roman" pitchFamily="18" charset="0"/>
              </a:rPr>
              <a:t>dogmatic.</a:t>
            </a:r>
          </a:p>
          <a:p>
            <a:pPr marL="457200" lvl="1" indent="0">
              <a:buNone/>
            </a:pPr>
            <a:endParaRPr lang="en-GB" sz="2400" b="1" dirty="0">
              <a:latin typeface="Times New Roman" pitchFamily="18" charset="0"/>
              <a:cs typeface="Times New Roman" pitchFamily="18" charset="0"/>
            </a:endParaRPr>
          </a:p>
          <a:p>
            <a:pPr marL="457200" lvl="1" indent="0" algn="ctr">
              <a:buNone/>
            </a:pPr>
            <a:r>
              <a:rPr lang="en-GB" sz="2400" i="1" dirty="0" smtClean="0">
                <a:latin typeface="Times New Roman" pitchFamily="18" charset="0"/>
                <a:cs typeface="Times New Roman" pitchFamily="18" charset="0"/>
              </a:rPr>
              <a:t>He states </a:t>
            </a:r>
            <a:r>
              <a:rPr lang="en-GB" sz="2400" i="1" dirty="0" smtClean="0">
                <a:solidFill>
                  <a:srgbClr val="FF0000"/>
                </a:solidFill>
                <a:latin typeface="Times New Roman" pitchFamily="18" charset="0"/>
                <a:cs typeface="Times New Roman" pitchFamily="18" charset="0"/>
              </a:rPr>
              <a:t>‘if one does not wish to embark on the path which leads to the affirmation of a transcendent being, however the latter may be described, one has to deny the reality of the problem and assert that things ‘just are’ and that the existential problem in question is just a pseudo-problem. And if one refuses to even sit down at the chess board and make a move, one cannot, of course, be checkmated.’</a:t>
            </a:r>
          </a:p>
          <a:p>
            <a:pPr marL="0" indent="0">
              <a:buNone/>
            </a:pPr>
            <a:endParaRPr lang="en-GB" sz="28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1350616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tx1"/>
            </a:solidFill>
          </a:ln>
        </p:spPr>
        <p:txBody>
          <a:bodyPr/>
          <a:lstStyle/>
          <a:p>
            <a:r>
              <a:rPr lang="en-GB" dirty="0" smtClean="0">
                <a:latin typeface="Times New Roman" pitchFamily="18" charset="0"/>
                <a:cs typeface="Times New Roman" pitchFamily="18" charset="0"/>
              </a:rPr>
              <a:t>Reviewing Learning</a:t>
            </a:r>
            <a:endParaRPr lang="en-GB" dirty="0">
              <a:latin typeface="Times New Roman" pitchFamily="18" charset="0"/>
              <a:cs typeface="Times New Roman" pitchFamily="18" charset="0"/>
            </a:endParaRPr>
          </a:p>
        </p:txBody>
      </p:sp>
      <p:sp>
        <p:nvSpPr>
          <p:cNvPr id="3" name="Content Placeholder 2"/>
          <p:cNvSpPr>
            <a:spLocks noGrp="1"/>
          </p:cNvSpPr>
          <p:nvPr>
            <p:ph idx="1"/>
          </p:nvPr>
        </p:nvSpPr>
        <p:spPr>
          <a:xfrm>
            <a:off x="457200" y="1600200"/>
            <a:ext cx="8363272" cy="4997152"/>
          </a:xfrm>
        </p:spPr>
        <p:txBody>
          <a:bodyPr>
            <a:normAutofit fontScale="85000" lnSpcReduction="10000"/>
          </a:bodyPr>
          <a:lstStyle/>
          <a:p>
            <a:pPr marL="0" indent="0">
              <a:buNone/>
            </a:pPr>
            <a:r>
              <a:rPr lang="en-GB" b="1" dirty="0" smtClean="0">
                <a:latin typeface="Times New Roman" pitchFamily="18" charset="0"/>
                <a:cs typeface="Times New Roman" pitchFamily="18" charset="0"/>
              </a:rPr>
              <a:t>AO1 Test.</a:t>
            </a:r>
          </a:p>
          <a:p>
            <a:pPr marL="0" indent="0">
              <a:buNone/>
            </a:pPr>
            <a:endParaRPr lang="en-GB" dirty="0" smtClean="0">
              <a:latin typeface="Times New Roman" pitchFamily="18" charset="0"/>
              <a:cs typeface="Times New Roman" pitchFamily="18" charset="0"/>
            </a:endParaRPr>
          </a:p>
          <a:p>
            <a:pPr marL="514350" indent="-514350">
              <a:buAutoNum type="arabicPeriod"/>
            </a:pPr>
            <a:r>
              <a:rPr lang="en-GB" dirty="0" smtClean="0">
                <a:latin typeface="Times New Roman" pitchFamily="18" charset="0"/>
                <a:cs typeface="Times New Roman" pitchFamily="18" charset="0"/>
              </a:rPr>
              <a:t>List two facts about a) Russell and b) Copleston. [4]</a:t>
            </a:r>
          </a:p>
          <a:p>
            <a:pPr marL="514350" indent="-514350">
              <a:buAutoNum type="arabicPeriod"/>
            </a:pPr>
            <a:r>
              <a:rPr lang="en-GB" dirty="0" smtClean="0">
                <a:latin typeface="Times New Roman" pitchFamily="18" charset="0"/>
                <a:cs typeface="Times New Roman" pitchFamily="18" charset="0"/>
              </a:rPr>
              <a:t>What is Leibniz’s Principle of Sufficient Reason? [3]</a:t>
            </a:r>
          </a:p>
          <a:p>
            <a:pPr marL="514350" indent="-514350">
              <a:buAutoNum type="arabicPeriod"/>
            </a:pPr>
            <a:r>
              <a:rPr lang="en-GB" dirty="0" smtClean="0">
                <a:latin typeface="Times New Roman" pitchFamily="18" charset="0"/>
                <a:cs typeface="Times New Roman" pitchFamily="18" charset="0"/>
              </a:rPr>
              <a:t>What is a necessary being? [2]</a:t>
            </a:r>
          </a:p>
          <a:p>
            <a:pPr marL="514350" indent="-514350">
              <a:buAutoNum type="arabicPeriod"/>
            </a:pPr>
            <a:r>
              <a:rPr lang="en-GB" dirty="0" smtClean="0">
                <a:latin typeface="Times New Roman" pitchFamily="18" charset="0"/>
                <a:cs typeface="Times New Roman" pitchFamily="18" charset="0"/>
              </a:rPr>
              <a:t>Explain one reason why Copleston believes that God is the only possible sufficient reason for the universe. [3]</a:t>
            </a:r>
          </a:p>
          <a:p>
            <a:pPr marL="514350" indent="-514350">
              <a:buAutoNum type="arabicPeriod"/>
            </a:pPr>
            <a:r>
              <a:rPr lang="en-GB" dirty="0" smtClean="0">
                <a:latin typeface="Times New Roman" pitchFamily="18" charset="0"/>
                <a:cs typeface="Times New Roman" pitchFamily="18" charset="0"/>
              </a:rPr>
              <a:t>Explain one reason why Russell believes that the universe itself (it ‘just is’) is a sufficient reason. [3]</a:t>
            </a:r>
          </a:p>
          <a:p>
            <a:pPr marL="514350" indent="-514350">
              <a:buAutoNum type="arabicPeriod"/>
            </a:pPr>
            <a:endParaRPr lang="en-GB" dirty="0">
              <a:latin typeface="Times New Roman" pitchFamily="18" charset="0"/>
              <a:cs typeface="Times New Roman" pitchFamily="18" charset="0"/>
            </a:endParaRPr>
          </a:p>
          <a:p>
            <a:pPr marL="0" indent="0">
              <a:buNone/>
            </a:pPr>
            <a:r>
              <a:rPr lang="en-GB" dirty="0" smtClean="0">
                <a:latin typeface="Times New Roman" pitchFamily="18" charset="0"/>
                <a:cs typeface="Times New Roman" pitchFamily="18" charset="0"/>
              </a:rPr>
              <a:t>Total:        /15</a:t>
            </a:r>
          </a:p>
          <a:p>
            <a:pPr marL="514350" indent="-514350" algn="ctr">
              <a:buAutoNum type="arabicPeriod"/>
            </a:pPr>
            <a:endParaRPr lang="en-GB" dirty="0"/>
          </a:p>
        </p:txBody>
      </p:sp>
    </p:spTree>
    <p:extLst>
      <p:ext uri="{BB962C8B-B14F-4D97-AF65-F5344CB8AC3E}">
        <p14:creationId xmlns:p14="http://schemas.microsoft.com/office/powerpoint/2010/main" val="1040064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ge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87701" y="1052736"/>
            <a:ext cx="609600" cy="609600"/>
          </a:xfrm>
          <a:prstGeom prst="rect">
            <a:avLst/>
          </a:prstGeom>
        </p:spPr>
      </p:pic>
      <p:sp>
        <p:nvSpPr>
          <p:cNvPr id="2" name="Title 1"/>
          <p:cNvSpPr>
            <a:spLocks noGrp="1"/>
          </p:cNvSpPr>
          <p:nvPr>
            <p:ph type="ctrTitle"/>
          </p:nvPr>
        </p:nvSpPr>
        <p:spPr>
          <a:xfrm>
            <a:off x="611560" y="332656"/>
            <a:ext cx="7772400" cy="1470025"/>
          </a:xfrm>
          <a:solidFill>
            <a:schemeClr val="bg1"/>
          </a:solidFill>
          <a:ln>
            <a:solidFill>
              <a:schemeClr val="tx1"/>
            </a:solidFill>
          </a:ln>
        </p:spPr>
        <p:txBody>
          <a:bodyPr>
            <a:normAutofit/>
          </a:bodyPr>
          <a:lstStyle/>
          <a:p>
            <a:r>
              <a:rPr lang="en-GB" sz="4800" dirty="0" smtClean="0">
                <a:effectLst>
                  <a:outerShdw blurRad="38100" dist="38100" dir="2700000" algn="tl">
                    <a:srgbClr val="000000">
                      <a:alpha val="43137"/>
                    </a:srgbClr>
                  </a:outerShdw>
                </a:effectLst>
                <a:latin typeface="Times New Roman" pitchFamily="18" charset="0"/>
                <a:cs typeface="Times New Roman" pitchFamily="18" charset="0"/>
              </a:rPr>
              <a:t>The Cosmological Argument</a:t>
            </a:r>
            <a:endParaRPr lang="en-GB" sz="4800"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Subtitle 2"/>
          <p:cNvSpPr>
            <a:spLocks noGrp="1"/>
          </p:cNvSpPr>
          <p:nvPr>
            <p:ph type="subTitle" idx="1"/>
          </p:nvPr>
        </p:nvSpPr>
        <p:spPr>
          <a:xfrm>
            <a:off x="1475656" y="1556792"/>
            <a:ext cx="6400800" cy="720080"/>
          </a:xfrm>
          <a:solidFill>
            <a:schemeClr val="bg1"/>
          </a:solidFill>
          <a:ln>
            <a:solidFill>
              <a:schemeClr val="tx1"/>
            </a:solidFill>
          </a:ln>
        </p:spPr>
        <p:txBody>
          <a:bodyPr/>
          <a:lstStyle/>
          <a:p>
            <a:r>
              <a:rPr lang="en-GB" dirty="0" smtClean="0">
                <a:solidFill>
                  <a:srgbClr val="FF0000"/>
                </a:solidFill>
              </a:rPr>
              <a:t>Russell Vs. Copleston</a:t>
            </a:r>
            <a:endParaRPr lang="en-GB" dirty="0">
              <a:solidFill>
                <a:srgbClr val="FF0000"/>
              </a:solidFill>
            </a:endParaRPr>
          </a:p>
        </p:txBody>
      </p:sp>
      <p:pic>
        <p:nvPicPr>
          <p:cNvPr id="1028" name="Picture 4" descr="http://3.bp.blogspot.com/_SJ1pCAfmXTE/S6xH42rFNEI/AAAAAAAAIFw/fgBbztGtAEc/s320/Coplest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5436095" y="2492964"/>
            <a:ext cx="3420591" cy="41281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0" name="Picture 6" descr="http://www.nndb.com/people/954/000044822/Russell-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2483793"/>
            <a:ext cx="3528392" cy="41372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2" name="Picture 8" descr="http://4.bp.blogspot.com/-oDH5vOpUaWA/TfjVsPOFy8I/AAAAAAAAATw/Aqv-mBujWtQ/s1600/VS%2Blog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63338" y="4059202"/>
            <a:ext cx="1256733" cy="9864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324528" y="5640785"/>
            <a:ext cx="13681520" cy="461665"/>
          </a:xfrm>
          <a:prstGeom prst="rect">
            <a:avLst/>
          </a:prstGeom>
          <a:solidFill>
            <a:srgbClr val="FF0000"/>
          </a:solidFill>
          <a:ln>
            <a:solidFill>
              <a:schemeClr val="tx1"/>
            </a:solidFill>
          </a:ln>
        </p:spPr>
        <p:txBody>
          <a:bodyPr wrap="square" rtlCol="0">
            <a:spAutoFit/>
          </a:bodyPr>
          <a:lstStyle/>
          <a:p>
            <a:pPr algn="ctr"/>
            <a:r>
              <a:rPr lang="en-GB" sz="2400" b="1" dirty="0" smtClean="0">
                <a:solidFill>
                  <a:schemeClr val="bg1"/>
                </a:solidFill>
                <a:latin typeface="Times New Roman" pitchFamily="18" charset="0"/>
                <a:cs typeface="Times New Roman" pitchFamily="18" charset="0"/>
              </a:rPr>
              <a:t>1948…. Radio Debate… Two eminent philosophers…. Does God exist? … Who will win?</a:t>
            </a:r>
            <a:endParaRPr lang="en-GB" sz="24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20620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1" presetClass="mediacall" presetSubtype="0" fill="hold" nodeType="withEffect">
                                  <p:stCondLst>
                                    <p:cond delay="0"/>
                                  </p:stCondLst>
                                  <p:childTnLst>
                                    <p:cmd type="call" cmd="playFrom(0.0)">
                                      <p:cBhvr>
                                        <p:cTn id="18" dur="30237" fill="hold"/>
                                        <p:tgtEl>
                                          <p:spTgt spid="4"/>
                                        </p:tgtEl>
                                      </p:cBhvr>
                                    </p:cmd>
                                  </p:childTnLst>
                                </p:cTn>
                              </p:par>
                              <p:par>
                                <p:cTn id="19" presetID="2" presetClass="entr" presetSubtype="12" fill="hold" nodeType="withEffect">
                                  <p:stCondLst>
                                    <p:cond delay="0"/>
                                  </p:stCondLst>
                                  <p:childTnLst>
                                    <p:set>
                                      <p:cBhvr>
                                        <p:cTn id="20" dur="1" fill="hold">
                                          <p:stCondLst>
                                            <p:cond delay="0"/>
                                          </p:stCondLst>
                                        </p:cTn>
                                        <p:tgtEl>
                                          <p:spTgt spid="1030"/>
                                        </p:tgtEl>
                                        <p:attrNameLst>
                                          <p:attrName>style.visibility</p:attrName>
                                        </p:attrNameLst>
                                      </p:cBhvr>
                                      <p:to>
                                        <p:strVal val="visible"/>
                                      </p:to>
                                    </p:set>
                                    <p:anim calcmode="lin" valueType="num">
                                      <p:cBhvr additive="base">
                                        <p:cTn id="21" dur="500" fill="hold"/>
                                        <p:tgtEl>
                                          <p:spTgt spid="1030"/>
                                        </p:tgtEl>
                                        <p:attrNameLst>
                                          <p:attrName>ppt_x</p:attrName>
                                        </p:attrNameLst>
                                      </p:cBhvr>
                                      <p:tavLst>
                                        <p:tav tm="0">
                                          <p:val>
                                            <p:strVal val="0-#ppt_w/2"/>
                                          </p:val>
                                        </p:tav>
                                        <p:tav tm="100000">
                                          <p:val>
                                            <p:strVal val="#ppt_x"/>
                                          </p:val>
                                        </p:tav>
                                      </p:tavLst>
                                    </p:anim>
                                    <p:anim calcmode="lin" valueType="num">
                                      <p:cBhvr additive="base">
                                        <p:cTn id="22" dur="500" fill="hold"/>
                                        <p:tgtEl>
                                          <p:spTgt spid="1030"/>
                                        </p:tgtEl>
                                        <p:attrNameLst>
                                          <p:attrName>ppt_y</p:attrName>
                                        </p:attrNameLst>
                                      </p:cBhvr>
                                      <p:tavLst>
                                        <p:tav tm="0">
                                          <p:val>
                                            <p:strVal val="1+#ppt_h/2"/>
                                          </p:val>
                                        </p:tav>
                                        <p:tav tm="100000">
                                          <p:val>
                                            <p:strVal val="#ppt_y"/>
                                          </p:val>
                                        </p:tav>
                                      </p:tavLst>
                                    </p:anim>
                                  </p:childTnLst>
                                </p:cTn>
                              </p:par>
                              <p:par>
                                <p:cTn id="23" presetID="1" presetClass="entr" presetSubtype="0" fill="hold" nodeType="withEffect">
                                  <p:stCondLst>
                                    <p:cond delay="0"/>
                                  </p:stCondLst>
                                  <p:childTnLst>
                                    <p:set>
                                      <p:cBhvr>
                                        <p:cTn id="24" dur="1" fill="hold">
                                          <p:stCondLst>
                                            <p:cond delay="0"/>
                                          </p:stCondLst>
                                        </p:cTn>
                                        <p:tgtEl>
                                          <p:spTgt spid="1032"/>
                                        </p:tgtEl>
                                        <p:attrNameLst>
                                          <p:attrName>style.visibility</p:attrName>
                                        </p:attrNameLst>
                                      </p:cBhvr>
                                      <p:to>
                                        <p:strVal val="visible"/>
                                      </p:to>
                                    </p:set>
                                  </p:childTnLst>
                                </p:cTn>
                              </p:par>
                              <p:par>
                                <p:cTn id="25" presetID="2" presetClass="entr" presetSubtype="6"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anim calcmode="lin" valueType="num">
                                      <p:cBhvr additive="base">
                                        <p:cTn id="27" dur="500" fill="hold"/>
                                        <p:tgtEl>
                                          <p:spTgt spid="1028"/>
                                        </p:tgtEl>
                                        <p:attrNameLst>
                                          <p:attrName>ppt_x</p:attrName>
                                        </p:attrNameLst>
                                      </p:cBhvr>
                                      <p:tavLst>
                                        <p:tav tm="0">
                                          <p:val>
                                            <p:strVal val="1+#ppt_w/2"/>
                                          </p:val>
                                        </p:tav>
                                        <p:tav tm="100000">
                                          <p:val>
                                            <p:strVal val="#ppt_x"/>
                                          </p:val>
                                        </p:tav>
                                      </p:tavLst>
                                    </p:anim>
                                    <p:anim calcmode="lin" valueType="num">
                                      <p:cBhvr additive="base">
                                        <p:cTn id="28" dur="500" fill="hold"/>
                                        <p:tgtEl>
                                          <p:spTgt spid="1028"/>
                                        </p:tgtEl>
                                        <p:attrNameLst>
                                          <p:attrName>ppt_y</p:attrName>
                                        </p:attrNameLst>
                                      </p:cBhvr>
                                      <p:tavLst>
                                        <p:tav tm="0">
                                          <p:val>
                                            <p:strVal val="1+#ppt_h/2"/>
                                          </p:val>
                                        </p:tav>
                                        <p:tav tm="100000">
                                          <p:val>
                                            <p:strVal val="#ppt_y"/>
                                          </p:val>
                                        </p:tav>
                                      </p:tavLst>
                                    </p:anim>
                                  </p:childTnLst>
                                </p:cTn>
                              </p:par>
                              <p:par>
                                <p:cTn id="29" presetID="35" presetClass="path" presetSubtype="0" accel="50000" decel="50000" fill="hold" grpId="0" nodeType="withEffect">
                                  <p:stCondLst>
                                    <p:cond delay="0"/>
                                  </p:stCondLst>
                                  <p:childTnLst>
                                    <p:animMotion origin="layout" path="M 0.09844 0.01872 L -1.40955 -0.00947 " pathEditMode="relative" rAng="0" ptsTypes="AA">
                                      <p:cBhvr>
                                        <p:cTn id="30" dur="10250" fill="hold"/>
                                        <p:tgtEl>
                                          <p:spTgt spid="5"/>
                                        </p:tgtEl>
                                        <p:attrNameLst>
                                          <p:attrName>ppt_x</p:attrName>
                                          <p:attrName>ppt_y</p:attrName>
                                        </p:attrNameLst>
                                      </p:cBhvr>
                                      <p:rCtr x="-75399" y="-1410"/>
                                    </p:animMotion>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1" fill="hold" display="0">
                  <p:stCondLst>
                    <p:cond delay="indefinite"/>
                  </p:stCondLst>
                  <p:endCondLst>
                    <p:cond evt="onStopAudio" delay="0">
                      <p:tgtEl>
                        <p:sldTgt/>
                      </p:tgtEl>
                    </p:cond>
                  </p:endCondLst>
                </p:cTn>
                <p:tgtEl>
                  <p:spTgt spid="4"/>
                </p:tgtEl>
              </p:cMediaNode>
            </p:audio>
          </p:childTnLst>
        </p:cTn>
      </p:par>
    </p:tnLst>
    <p:bldLst>
      <p:bldP spid="3" grpId="0" uiExpand="1" build="p"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2200" y="274638"/>
            <a:ext cx="2314600" cy="2938338"/>
          </a:xfrm>
          <a:solidFill>
            <a:schemeClr val="bg1"/>
          </a:solidFill>
          <a:ln>
            <a:solidFill>
              <a:schemeClr val="tx1"/>
            </a:solidFill>
          </a:ln>
        </p:spPr>
        <p:txBody>
          <a:bodyPr>
            <a:normAutofit fontScale="90000"/>
          </a:bodyPr>
          <a:lstStyle/>
          <a:p>
            <a:r>
              <a:rPr lang="en-GB" b="1" dirty="0" smtClean="0">
                <a:latin typeface="Times New Roman" pitchFamily="18" charset="0"/>
                <a:cs typeface="Times New Roman" pitchFamily="18" charset="0"/>
              </a:rPr>
              <a:t>The Principle of Sufficient Reason</a:t>
            </a:r>
            <a:endParaRPr lang="en-GB" b="1" dirty="0">
              <a:latin typeface="Times New Roman" pitchFamily="18" charset="0"/>
              <a:cs typeface="Times New Roman" pitchFamily="18" charset="0"/>
            </a:endParaRPr>
          </a:p>
        </p:txBody>
      </p:sp>
      <p:sp>
        <p:nvSpPr>
          <p:cNvPr id="3" name="Content Placeholder 2"/>
          <p:cNvSpPr>
            <a:spLocks noGrp="1"/>
          </p:cNvSpPr>
          <p:nvPr>
            <p:ph idx="1"/>
          </p:nvPr>
        </p:nvSpPr>
        <p:spPr>
          <a:xfrm>
            <a:off x="457200" y="332656"/>
            <a:ext cx="5842992" cy="6192688"/>
          </a:xfrm>
        </p:spPr>
        <p:txBody>
          <a:bodyPr>
            <a:normAutofit fontScale="85000" lnSpcReduction="20000"/>
          </a:bodyPr>
          <a:lstStyle/>
          <a:p>
            <a:pPr marL="0" indent="0" algn="ctr">
              <a:buNone/>
            </a:pPr>
            <a:r>
              <a:rPr lang="en-GB" dirty="0" smtClean="0">
                <a:latin typeface="Times New Roman" pitchFamily="18" charset="0"/>
                <a:cs typeface="Times New Roman" pitchFamily="18" charset="0"/>
              </a:rPr>
              <a:t>In order to understand the debate between Russell and Coplestone you need to be aware of Leibniz’s Principle of Sufficient Reason.</a:t>
            </a:r>
          </a:p>
          <a:p>
            <a:pPr marL="0" indent="0" algn="ctr">
              <a:buNone/>
            </a:pPr>
            <a:endParaRPr lang="en-GB" dirty="0" smtClean="0">
              <a:latin typeface="Times New Roman" pitchFamily="18" charset="0"/>
              <a:cs typeface="Times New Roman" pitchFamily="18" charset="0"/>
            </a:endParaRPr>
          </a:p>
          <a:p>
            <a:pPr marL="0" indent="0" algn="ctr">
              <a:buNone/>
            </a:pPr>
            <a:r>
              <a:rPr lang="en-GB" b="1" dirty="0" smtClean="0">
                <a:latin typeface="Times New Roman" pitchFamily="18" charset="0"/>
                <a:cs typeface="Times New Roman" pitchFamily="18" charset="0"/>
              </a:rPr>
              <a:t>He stated: </a:t>
            </a:r>
          </a:p>
          <a:p>
            <a:pPr marL="0" indent="0" algn="ctr">
              <a:buNone/>
            </a:pPr>
            <a:endParaRPr lang="en-GB" dirty="0" smtClean="0">
              <a:latin typeface="Times New Roman" pitchFamily="18" charset="0"/>
              <a:cs typeface="Times New Roman" pitchFamily="18" charset="0"/>
            </a:endParaRPr>
          </a:p>
          <a:p>
            <a:pPr marL="0" indent="0" algn="ctr">
              <a:buNone/>
            </a:pPr>
            <a:r>
              <a:rPr lang="en-GB" i="1" dirty="0" smtClean="0">
                <a:solidFill>
                  <a:srgbClr val="FF0000"/>
                </a:solidFill>
                <a:latin typeface="Times New Roman" pitchFamily="18" charset="0"/>
                <a:cs typeface="Times New Roman" pitchFamily="18" charset="0"/>
              </a:rPr>
              <a:t>‘in virtue of which we hold that no fact could ever be true of or existent, nor statement correct, unless there were a sufficient reason why it was thus and not otherwise.’</a:t>
            </a:r>
          </a:p>
          <a:p>
            <a:pPr marL="0" indent="0" algn="ctr">
              <a:buNone/>
            </a:pPr>
            <a:endParaRPr lang="en-GB" dirty="0">
              <a:latin typeface="Times New Roman" pitchFamily="18" charset="0"/>
              <a:cs typeface="Times New Roman" pitchFamily="18" charset="0"/>
            </a:endParaRPr>
          </a:p>
          <a:p>
            <a:pPr marL="0" indent="0" algn="ctr">
              <a:buNone/>
            </a:pPr>
            <a:r>
              <a:rPr lang="en-GB" sz="3800" dirty="0" smtClean="0">
                <a:effectLst>
                  <a:outerShdw blurRad="38100" dist="38100" dir="2700000" algn="tl">
                    <a:srgbClr val="000000">
                      <a:alpha val="43137"/>
                    </a:srgbClr>
                  </a:outerShdw>
                </a:effectLst>
                <a:latin typeface="Times New Roman" pitchFamily="18" charset="0"/>
                <a:cs typeface="Times New Roman" pitchFamily="18" charset="0"/>
              </a:rPr>
              <a:t>What do you think Leibniz means here?</a:t>
            </a:r>
            <a:endParaRPr lang="en-GB" sz="3800"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074" name="Picture 2" descr="http://www.iep.utm.edu/wp-content/media/leibni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216" y="3573016"/>
            <a:ext cx="2063874" cy="26809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92214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carbodydesign.com/media/2010/10/thumb-19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12294">
            <a:off x="5706086" y="3194614"/>
            <a:ext cx="3381375" cy="25336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23528" y="274638"/>
            <a:ext cx="8363272" cy="994122"/>
          </a:xfrm>
          <a:solidFill>
            <a:schemeClr val="bg1"/>
          </a:solidFill>
          <a:ln>
            <a:solidFill>
              <a:schemeClr val="tx1"/>
            </a:solidFill>
          </a:ln>
        </p:spPr>
        <p:txBody>
          <a:bodyPr>
            <a:normAutofit/>
          </a:bodyPr>
          <a:lstStyle/>
          <a:p>
            <a:r>
              <a:rPr lang="en-GB" b="1" dirty="0" smtClean="0">
                <a:latin typeface="Times New Roman" pitchFamily="18" charset="0"/>
                <a:cs typeface="Times New Roman" pitchFamily="18" charset="0"/>
              </a:rPr>
              <a:t>The Principle of Sufficient Reason</a:t>
            </a:r>
            <a:endParaRPr lang="en-GB" b="1" dirty="0">
              <a:latin typeface="Times New Roman" pitchFamily="18" charset="0"/>
              <a:cs typeface="Times New Roman" pitchFamily="18" charset="0"/>
            </a:endParaRPr>
          </a:p>
        </p:txBody>
      </p:sp>
      <p:sp>
        <p:nvSpPr>
          <p:cNvPr id="3" name="Content Placeholder 2"/>
          <p:cNvSpPr>
            <a:spLocks noGrp="1"/>
          </p:cNvSpPr>
          <p:nvPr>
            <p:ph idx="1"/>
          </p:nvPr>
        </p:nvSpPr>
        <p:spPr>
          <a:xfrm>
            <a:off x="251520" y="1484784"/>
            <a:ext cx="5760640" cy="5112568"/>
          </a:xfrm>
        </p:spPr>
        <p:txBody>
          <a:bodyPr>
            <a:normAutofit fontScale="85000" lnSpcReduction="20000"/>
          </a:bodyPr>
          <a:lstStyle/>
          <a:p>
            <a:pPr marL="0" indent="0" algn="ctr">
              <a:buNone/>
            </a:pPr>
            <a:r>
              <a:rPr lang="en-GB" i="1" dirty="0" smtClean="0">
                <a:solidFill>
                  <a:srgbClr val="FF0000"/>
                </a:solidFill>
                <a:latin typeface="Times New Roman" pitchFamily="18" charset="0"/>
                <a:cs typeface="Times New Roman" pitchFamily="18" charset="0"/>
              </a:rPr>
              <a:t>‘in virtue of which we hold</a:t>
            </a:r>
            <a:r>
              <a:rPr lang="en-GB" sz="3300" i="1" dirty="0" smtClean="0">
                <a:solidFill>
                  <a:srgbClr val="FF0000"/>
                </a:solidFill>
                <a:latin typeface="Times New Roman" pitchFamily="18" charset="0"/>
                <a:cs typeface="Times New Roman" pitchFamily="18" charset="0"/>
              </a:rPr>
              <a:t> </a:t>
            </a:r>
            <a:r>
              <a:rPr lang="en-GB" sz="3300" b="1" dirty="0" smtClean="0">
                <a:solidFill>
                  <a:srgbClr val="FF0000"/>
                </a:solidFill>
                <a:latin typeface="Times New Roman" pitchFamily="18" charset="0"/>
                <a:cs typeface="Times New Roman" pitchFamily="18" charset="0"/>
              </a:rPr>
              <a:t>that no fact could ever be true</a:t>
            </a:r>
            <a:r>
              <a:rPr lang="en-GB" i="1" dirty="0" smtClean="0">
                <a:solidFill>
                  <a:srgbClr val="FF0000"/>
                </a:solidFill>
                <a:latin typeface="Times New Roman" pitchFamily="18" charset="0"/>
                <a:cs typeface="Times New Roman" pitchFamily="18" charset="0"/>
              </a:rPr>
              <a:t> of or existent, nor statement correct, </a:t>
            </a:r>
            <a:r>
              <a:rPr lang="en-GB" sz="3300" b="1" dirty="0" smtClean="0">
                <a:solidFill>
                  <a:srgbClr val="FF0000"/>
                </a:solidFill>
                <a:latin typeface="Times New Roman" pitchFamily="18" charset="0"/>
                <a:cs typeface="Times New Roman" pitchFamily="18" charset="0"/>
              </a:rPr>
              <a:t>unless there were a sufficient reason why it was </a:t>
            </a:r>
            <a:r>
              <a:rPr lang="en-GB" i="1" dirty="0" smtClean="0">
                <a:solidFill>
                  <a:srgbClr val="FF0000"/>
                </a:solidFill>
                <a:latin typeface="Times New Roman" pitchFamily="18" charset="0"/>
                <a:cs typeface="Times New Roman" pitchFamily="18" charset="0"/>
              </a:rPr>
              <a:t>thus and not otherwise.’</a:t>
            </a:r>
          </a:p>
          <a:p>
            <a:pPr marL="0" indent="0" algn="ctr">
              <a:buNone/>
            </a:pPr>
            <a:endParaRPr lang="en-GB" dirty="0" smtClean="0">
              <a:latin typeface="Times New Roman" pitchFamily="18" charset="0"/>
              <a:cs typeface="Times New Roman" pitchFamily="18" charset="0"/>
            </a:endParaRPr>
          </a:p>
          <a:p>
            <a:pPr marL="0" indent="0" algn="ctr">
              <a:buNone/>
            </a:pPr>
            <a:r>
              <a:rPr lang="en-GB" b="1" dirty="0" smtClean="0">
                <a:latin typeface="Times New Roman" pitchFamily="18" charset="0"/>
                <a:cs typeface="Times New Roman" pitchFamily="18" charset="0"/>
              </a:rPr>
              <a:t>Simply put</a:t>
            </a:r>
            <a:r>
              <a:rPr lang="en-GB" dirty="0" smtClean="0">
                <a:latin typeface="Times New Roman" pitchFamily="18" charset="0"/>
                <a:cs typeface="Times New Roman" pitchFamily="18" charset="0"/>
              </a:rPr>
              <a:t>: ‘no fact could ever be true…unless there were a sufficient reason </a:t>
            </a:r>
            <a:r>
              <a:rPr lang="en-GB" b="1" dirty="0" smtClean="0">
                <a:latin typeface="Times New Roman" pitchFamily="18" charset="0"/>
                <a:cs typeface="Times New Roman" pitchFamily="18" charset="0"/>
              </a:rPr>
              <a:t>why</a:t>
            </a:r>
            <a:r>
              <a:rPr lang="en-GB" dirty="0" smtClean="0">
                <a:latin typeface="Times New Roman" pitchFamily="18" charset="0"/>
                <a:cs typeface="Times New Roman" pitchFamily="18" charset="0"/>
              </a:rPr>
              <a:t> it was…’</a:t>
            </a:r>
          </a:p>
          <a:p>
            <a:pPr marL="0" indent="0" algn="ctr">
              <a:buNone/>
            </a:pPr>
            <a:endParaRPr lang="en-GB" dirty="0" smtClean="0">
              <a:latin typeface="Times New Roman" pitchFamily="18" charset="0"/>
              <a:cs typeface="Times New Roman" pitchFamily="18" charset="0"/>
            </a:endParaRPr>
          </a:p>
          <a:p>
            <a:pPr marL="0" indent="0" algn="ctr">
              <a:buNone/>
            </a:pPr>
            <a:r>
              <a:rPr lang="en-GB" i="1" dirty="0" smtClean="0">
                <a:latin typeface="Times New Roman" pitchFamily="18" charset="0"/>
                <a:cs typeface="Times New Roman" pitchFamily="18" charset="0"/>
              </a:rPr>
              <a:t>Leibniz means that you should be able to give an explanation of </a:t>
            </a:r>
            <a:r>
              <a:rPr lang="en-GB" b="1" i="1" dirty="0" smtClean="0">
                <a:latin typeface="Times New Roman" pitchFamily="18" charset="0"/>
                <a:cs typeface="Times New Roman" pitchFamily="18" charset="0"/>
              </a:rPr>
              <a:t>why</a:t>
            </a:r>
            <a:r>
              <a:rPr lang="en-GB" i="1" dirty="0" smtClean="0">
                <a:latin typeface="Times New Roman" pitchFamily="18" charset="0"/>
                <a:cs typeface="Times New Roman" pitchFamily="18" charset="0"/>
              </a:rPr>
              <a:t> something is in order to have a sufficient explanation.</a:t>
            </a:r>
          </a:p>
          <a:p>
            <a:pPr marL="0" indent="0" algn="ctr">
              <a:buNone/>
            </a:pPr>
            <a:endParaRPr lang="en-GB" i="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6281958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ncadc.org.uk/blog/wp-content/uploads/2011/10/ca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1648814"/>
            <a:ext cx="5328592" cy="532859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23528" y="274638"/>
            <a:ext cx="8363272" cy="994122"/>
          </a:xfrm>
          <a:solidFill>
            <a:schemeClr val="bg1"/>
          </a:solidFill>
          <a:ln>
            <a:solidFill>
              <a:schemeClr val="tx1"/>
            </a:solidFill>
          </a:ln>
        </p:spPr>
        <p:txBody>
          <a:bodyPr>
            <a:normAutofit fontScale="90000"/>
          </a:bodyPr>
          <a:lstStyle/>
          <a:p>
            <a:r>
              <a:rPr lang="en-GB" b="1" dirty="0" smtClean="0">
                <a:latin typeface="Times New Roman" pitchFamily="18" charset="0"/>
                <a:cs typeface="Times New Roman" pitchFamily="18" charset="0"/>
              </a:rPr>
              <a:t>What is the sufficient reason for…</a:t>
            </a:r>
            <a:endParaRPr lang="en-GB" b="1" dirty="0">
              <a:latin typeface="Times New Roman" pitchFamily="18" charset="0"/>
              <a:cs typeface="Times New Roman" pitchFamily="18" charset="0"/>
            </a:endParaRPr>
          </a:p>
        </p:txBody>
      </p:sp>
      <p:sp>
        <p:nvSpPr>
          <p:cNvPr id="3" name="Content Placeholder 2"/>
          <p:cNvSpPr>
            <a:spLocks noGrp="1"/>
          </p:cNvSpPr>
          <p:nvPr>
            <p:ph idx="1"/>
          </p:nvPr>
        </p:nvSpPr>
        <p:spPr>
          <a:xfrm>
            <a:off x="251520" y="1484784"/>
            <a:ext cx="8496944" cy="1224136"/>
          </a:xfrm>
        </p:spPr>
        <p:txBody>
          <a:bodyPr>
            <a:normAutofit/>
          </a:bodyPr>
          <a:lstStyle/>
          <a:p>
            <a:pPr marL="0" indent="0" algn="ctr">
              <a:buNone/>
            </a:pPr>
            <a:r>
              <a:rPr lang="en-GB" sz="1800" b="1" dirty="0" smtClean="0">
                <a:solidFill>
                  <a:srgbClr val="FF0000"/>
                </a:solidFill>
                <a:latin typeface="Times New Roman" pitchFamily="18" charset="0"/>
                <a:cs typeface="Times New Roman" pitchFamily="18" charset="0"/>
              </a:rPr>
              <a:t>…that no fact could ever be true</a:t>
            </a:r>
            <a:r>
              <a:rPr lang="en-GB" sz="1600" i="1" dirty="0" smtClean="0">
                <a:solidFill>
                  <a:srgbClr val="FF0000"/>
                </a:solidFill>
                <a:latin typeface="Times New Roman" pitchFamily="18" charset="0"/>
                <a:cs typeface="Times New Roman" pitchFamily="18" charset="0"/>
              </a:rPr>
              <a:t> </a:t>
            </a:r>
            <a:r>
              <a:rPr lang="en-GB" sz="1800" b="1" dirty="0" smtClean="0">
                <a:solidFill>
                  <a:srgbClr val="FF0000"/>
                </a:solidFill>
                <a:latin typeface="Times New Roman" pitchFamily="18" charset="0"/>
                <a:cs typeface="Times New Roman" pitchFamily="18" charset="0"/>
              </a:rPr>
              <a:t>unless there were a sufficient reason why it was…</a:t>
            </a:r>
            <a:endParaRPr lang="en-GB" sz="1600" dirty="0" smtClean="0">
              <a:latin typeface="Times New Roman" pitchFamily="18" charset="0"/>
              <a:cs typeface="Times New Roman" pitchFamily="18" charset="0"/>
            </a:endParaRPr>
          </a:p>
          <a:p>
            <a:pPr marL="0" indent="0" algn="ctr">
              <a:buNone/>
            </a:pPr>
            <a:endParaRPr lang="en-GB" sz="1600" dirty="0" smtClean="0">
              <a:latin typeface="Times New Roman" pitchFamily="18" charset="0"/>
              <a:cs typeface="Times New Roman" pitchFamily="18" charset="0"/>
            </a:endParaRPr>
          </a:p>
        </p:txBody>
      </p:sp>
      <p:sp>
        <p:nvSpPr>
          <p:cNvPr id="7" name="Title 1"/>
          <p:cNvSpPr txBox="1">
            <a:spLocks/>
          </p:cNvSpPr>
          <p:nvPr/>
        </p:nvSpPr>
        <p:spPr>
          <a:xfrm>
            <a:off x="5364088" y="3367115"/>
            <a:ext cx="3168352" cy="994122"/>
          </a:xfrm>
          <a:prstGeom prst="rect">
            <a:avLst/>
          </a:prstGeom>
          <a:solidFill>
            <a:schemeClr val="bg1"/>
          </a:solidFill>
          <a:ln>
            <a:solidFill>
              <a:schemeClr val="tx1"/>
            </a:solidFill>
          </a:ln>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dirty="0" smtClean="0">
                <a:latin typeface="Times New Roman" pitchFamily="18" charset="0"/>
                <a:cs typeface="Times New Roman" pitchFamily="18" charset="0"/>
              </a:rPr>
              <a:t>A kitten…</a:t>
            </a:r>
            <a:endParaRPr lang="en-GB" b="1" dirty="0">
              <a:latin typeface="Times New Roman" pitchFamily="18" charset="0"/>
              <a:cs typeface="Times New Roman" pitchFamily="18" charset="0"/>
            </a:endParaRPr>
          </a:p>
        </p:txBody>
      </p:sp>
    </p:spTree>
    <p:extLst>
      <p:ext uri="{BB962C8B-B14F-4D97-AF65-F5344CB8AC3E}">
        <p14:creationId xmlns:p14="http://schemas.microsoft.com/office/powerpoint/2010/main" val="2747378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74638"/>
            <a:ext cx="8363272" cy="994122"/>
          </a:xfrm>
          <a:solidFill>
            <a:schemeClr val="bg1"/>
          </a:solidFill>
          <a:ln>
            <a:solidFill>
              <a:schemeClr val="tx1"/>
            </a:solidFill>
          </a:ln>
        </p:spPr>
        <p:txBody>
          <a:bodyPr>
            <a:normAutofit fontScale="90000"/>
          </a:bodyPr>
          <a:lstStyle/>
          <a:p>
            <a:r>
              <a:rPr lang="en-GB" b="1" dirty="0" smtClean="0">
                <a:latin typeface="Times New Roman" pitchFamily="18" charset="0"/>
                <a:cs typeface="Times New Roman" pitchFamily="18" charset="0"/>
              </a:rPr>
              <a:t>What is the sufficient reason for…</a:t>
            </a:r>
            <a:endParaRPr lang="en-GB" b="1" dirty="0">
              <a:latin typeface="Times New Roman" pitchFamily="18" charset="0"/>
              <a:cs typeface="Times New Roman" pitchFamily="18" charset="0"/>
            </a:endParaRPr>
          </a:p>
        </p:txBody>
      </p:sp>
      <p:sp>
        <p:nvSpPr>
          <p:cNvPr id="3" name="Content Placeholder 2"/>
          <p:cNvSpPr>
            <a:spLocks noGrp="1"/>
          </p:cNvSpPr>
          <p:nvPr>
            <p:ph idx="1"/>
          </p:nvPr>
        </p:nvSpPr>
        <p:spPr>
          <a:xfrm>
            <a:off x="251520" y="1484784"/>
            <a:ext cx="8496944" cy="1224136"/>
          </a:xfrm>
        </p:spPr>
        <p:txBody>
          <a:bodyPr>
            <a:normAutofit/>
          </a:bodyPr>
          <a:lstStyle/>
          <a:p>
            <a:pPr marL="0" indent="0" algn="ctr">
              <a:buNone/>
            </a:pPr>
            <a:r>
              <a:rPr lang="en-GB" sz="1800" b="1" dirty="0" smtClean="0">
                <a:solidFill>
                  <a:srgbClr val="FF0000"/>
                </a:solidFill>
                <a:latin typeface="Times New Roman" pitchFamily="18" charset="0"/>
                <a:cs typeface="Times New Roman" pitchFamily="18" charset="0"/>
              </a:rPr>
              <a:t>…that no fact could ever be true</a:t>
            </a:r>
            <a:r>
              <a:rPr lang="en-GB" sz="1600" i="1" dirty="0" smtClean="0">
                <a:solidFill>
                  <a:srgbClr val="FF0000"/>
                </a:solidFill>
                <a:latin typeface="Times New Roman" pitchFamily="18" charset="0"/>
                <a:cs typeface="Times New Roman" pitchFamily="18" charset="0"/>
              </a:rPr>
              <a:t> </a:t>
            </a:r>
            <a:r>
              <a:rPr lang="en-GB" sz="1800" b="1" dirty="0" smtClean="0">
                <a:solidFill>
                  <a:srgbClr val="FF0000"/>
                </a:solidFill>
                <a:latin typeface="Times New Roman" pitchFamily="18" charset="0"/>
                <a:cs typeface="Times New Roman" pitchFamily="18" charset="0"/>
              </a:rPr>
              <a:t>unless there were a sufficient reason why it was…</a:t>
            </a:r>
            <a:endParaRPr lang="en-GB" sz="1600" dirty="0" smtClean="0">
              <a:latin typeface="Times New Roman" pitchFamily="18" charset="0"/>
              <a:cs typeface="Times New Roman" pitchFamily="18" charset="0"/>
            </a:endParaRPr>
          </a:p>
          <a:p>
            <a:pPr marL="0" indent="0" algn="ctr">
              <a:buNone/>
            </a:pPr>
            <a:endParaRPr lang="en-GB" sz="1600" dirty="0" smtClean="0">
              <a:latin typeface="Times New Roman" pitchFamily="18" charset="0"/>
              <a:cs typeface="Times New Roman" pitchFamily="18" charset="0"/>
            </a:endParaRPr>
          </a:p>
        </p:txBody>
      </p:sp>
      <p:pic>
        <p:nvPicPr>
          <p:cNvPr id="7170" name="Picture 2" descr="http://www.officetest.co.uk/uploads/images/page_images/fire-assessment-train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2081084"/>
            <a:ext cx="4499992" cy="477691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7020272" y="2924944"/>
            <a:ext cx="1815734" cy="994122"/>
          </a:xfrm>
          <a:prstGeom prst="rect">
            <a:avLst/>
          </a:prstGeom>
          <a:solidFill>
            <a:schemeClr val="bg1"/>
          </a:solidFill>
          <a:ln>
            <a:solidFill>
              <a:schemeClr val="tx1"/>
            </a:solidFill>
          </a:ln>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dirty="0" smtClean="0">
                <a:latin typeface="Times New Roman" pitchFamily="18" charset="0"/>
                <a:cs typeface="Times New Roman" pitchFamily="18" charset="0"/>
              </a:rPr>
              <a:t>Fire…</a:t>
            </a:r>
            <a:endParaRPr lang="en-GB" b="1" dirty="0">
              <a:latin typeface="Times New Roman" pitchFamily="18" charset="0"/>
              <a:cs typeface="Times New Roman" pitchFamily="18" charset="0"/>
            </a:endParaRPr>
          </a:p>
        </p:txBody>
      </p:sp>
    </p:spTree>
    <p:extLst>
      <p:ext uri="{BB962C8B-B14F-4D97-AF65-F5344CB8AC3E}">
        <p14:creationId xmlns:p14="http://schemas.microsoft.com/office/powerpoint/2010/main" val="14424077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74638"/>
            <a:ext cx="8363272" cy="994122"/>
          </a:xfrm>
          <a:solidFill>
            <a:schemeClr val="bg1"/>
          </a:solidFill>
          <a:ln>
            <a:solidFill>
              <a:schemeClr val="tx1"/>
            </a:solidFill>
          </a:ln>
        </p:spPr>
        <p:txBody>
          <a:bodyPr>
            <a:normAutofit fontScale="90000"/>
          </a:bodyPr>
          <a:lstStyle/>
          <a:p>
            <a:r>
              <a:rPr lang="en-GB" b="1" dirty="0" smtClean="0">
                <a:latin typeface="Times New Roman" pitchFamily="18" charset="0"/>
                <a:cs typeface="Times New Roman" pitchFamily="18" charset="0"/>
              </a:rPr>
              <a:t>What is the sufficient reason for…</a:t>
            </a:r>
            <a:endParaRPr lang="en-GB" b="1" dirty="0">
              <a:latin typeface="Times New Roman" pitchFamily="18" charset="0"/>
              <a:cs typeface="Times New Roman" pitchFamily="18" charset="0"/>
            </a:endParaRPr>
          </a:p>
        </p:txBody>
      </p:sp>
      <p:sp>
        <p:nvSpPr>
          <p:cNvPr id="3" name="Content Placeholder 2"/>
          <p:cNvSpPr>
            <a:spLocks noGrp="1"/>
          </p:cNvSpPr>
          <p:nvPr>
            <p:ph idx="1"/>
          </p:nvPr>
        </p:nvSpPr>
        <p:spPr>
          <a:xfrm>
            <a:off x="251520" y="1484784"/>
            <a:ext cx="8496944" cy="1224136"/>
          </a:xfrm>
        </p:spPr>
        <p:txBody>
          <a:bodyPr>
            <a:normAutofit/>
          </a:bodyPr>
          <a:lstStyle/>
          <a:p>
            <a:pPr marL="0" indent="0" algn="ctr">
              <a:buNone/>
            </a:pPr>
            <a:r>
              <a:rPr lang="en-GB" sz="1800" b="1" dirty="0" smtClean="0">
                <a:solidFill>
                  <a:srgbClr val="FF0000"/>
                </a:solidFill>
                <a:latin typeface="Times New Roman" pitchFamily="18" charset="0"/>
                <a:cs typeface="Times New Roman" pitchFamily="18" charset="0"/>
              </a:rPr>
              <a:t>…that no fact could ever be true</a:t>
            </a:r>
            <a:r>
              <a:rPr lang="en-GB" sz="1600" i="1" dirty="0" smtClean="0">
                <a:solidFill>
                  <a:srgbClr val="FF0000"/>
                </a:solidFill>
                <a:latin typeface="Times New Roman" pitchFamily="18" charset="0"/>
                <a:cs typeface="Times New Roman" pitchFamily="18" charset="0"/>
              </a:rPr>
              <a:t> </a:t>
            </a:r>
            <a:r>
              <a:rPr lang="en-GB" sz="1800" b="1" dirty="0" smtClean="0">
                <a:solidFill>
                  <a:srgbClr val="FF0000"/>
                </a:solidFill>
                <a:latin typeface="Times New Roman" pitchFamily="18" charset="0"/>
                <a:cs typeface="Times New Roman" pitchFamily="18" charset="0"/>
              </a:rPr>
              <a:t>unless there were a sufficient reason why it was…</a:t>
            </a:r>
            <a:endParaRPr lang="en-GB" sz="1600" dirty="0" smtClean="0">
              <a:latin typeface="Times New Roman" pitchFamily="18" charset="0"/>
              <a:cs typeface="Times New Roman" pitchFamily="18" charset="0"/>
            </a:endParaRPr>
          </a:p>
          <a:p>
            <a:pPr marL="0" indent="0" algn="ctr">
              <a:buNone/>
            </a:pPr>
            <a:endParaRPr lang="en-GB" sz="1600" dirty="0" smtClean="0">
              <a:latin typeface="Times New Roman" pitchFamily="18" charset="0"/>
              <a:cs typeface="Times New Roman" pitchFamily="18" charset="0"/>
            </a:endParaRPr>
          </a:p>
        </p:txBody>
      </p:sp>
      <p:sp>
        <p:nvSpPr>
          <p:cNvPr id="7" name="Title 1"/>
          <p:cNvSpPr txBox="1">
            <a:spLocks/>
          </p:cNvSpPr>
          <p:nvPr/>
        </p:nvSpPr>
        <p:spPr>
          <a:xfrm>
            <a:off x="3203848" y="5575769"/>
            <a:ext cx="3312368" cy="994122"/>
          </a:xfrm>
          <a:prstGeom prst="rect">
            <a:avLst/>
          </a:prstGeom>
          <a:solidFill>
            <a:schemeClr val="bg1"/>
          </a:solidFill>
          <a:ln>
            <a:solidFill>
              <a:schemeClr val="tx1"/>
            </a:solidFill>
          </a:ln>
        </p:spPr>
        <p:txBody>
          <a:bodyPr vert="horz" lIns="91440" tIns="45720" rIns="91440" bIns="45720" rtlCol="0"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dirty="0" smtClean="0">
                <a:latin typeface="Times New Roman" pitchFamily="18" charset="0"/>
                <a:cs typeface="Times New Roman" pitchFamily="18" charset="0"/>
              </a:rPr>
              <a:t>The Universe…</a:t>
            </a:r>
            <a:endParaRPr lang="en-GB" b="1" dirty="0">
              <a:latin typeface="Times New Roman" pitchFamily="18" charset="0"/>
              <a:cs typeface="Times New Roman" pitchFamily="18" charset="0"/>
            </a:endParaRPr>
          </a:p>
        </p:txBody>
      </p:sp>
      <p:pic>
        <p:nvPicPr>
          <p:cNvPr id="8194" name="Picture 2" descr="http://www.deviantart.com/download/17189369/Grand_Universe_by_ANTIFAN_RE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2060848"/>
            <a:ext cx="5639272" cy="30311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7962027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74638"/>
            <a:ext cx="8363272" cy="994122"/>
          </a:xfrm>
          <a:solidFill>
            <a:schemeClr val="bg1"/>
          </a:solidFill>
          <a:ln>
            <a:solidFill>
              <a:schemeClr val="tx1"/>
            </a:solidFill>
          </a:ln>
        </p:spPr>
        <p:txBody>
          <a:bodyPr>
            <a:noAutofit/>
          </a:bodyPr>
          <a:lstStyle/>
          <a:p>
            <a:r>
              <a:rPr lang="en-GB" sz="3200" b="1" dirty="0" smtClean="0">
                <a:latin typeface="Times New Roman" pitchFamily="18" charset="0"/>
                <a:cs typeface="Times New Roman" pitchFamily="18" charset="0"/>
              </a:rPr>
              <a:t>What is the sufficient reason for the universe</a:t>
            </a:r>
            <a:endParaRPr lang="en-GB" sz="3200" b="1" dirty="0">
              <a:latin typeface="Times New Roman" pitchFamily="18" charset="0"/>
              <a:cs typeface="Times New Roman" pitchFamily="18" charset="0"/>
            </a:endParaRPr>
          </a:p>
        </p:txBody>
      </p:sp>
      <p:sp>
        <p:nvSpPr>
          <p:cNvPr id="3" name="Content Placeholder 2"/>
          <p:cNvSpPr>
            <a:spLocks noGrp="1"/>
          </p:cNvSpPr>
          <p:nvPr>
            <p:ph idx="1"/>
          </p:nvPr>
        </p:nvSpPr>
        <p:spPr>
          <a:xfrm>
            <a:off x="251520" y="1484784"/>
            <a:ext cx="8496944" cy="1224136"/>
          </a:xfrm>
        </p:spPr>
        <p:txBody>
          <a:bodyPr>
            <a:normAutofit/>
          </a:bodyPr>
          <a:lstStyle/>
          <a:p>
            <a:pPr marL="0" indent="0" algn="ctr">
              <a:buNone/>
            </a:pPr>
            <a:r>
              <a:rPr lang="en-GB" sz="3300" b="1" dirty="0" smtClean="0">
                <a:solidFill>
                  <a:srgbClr val="FF0000"/>
                </a:solidFill>
                <a:latin typeface="Times New Roman" pitchFamily="18" charset="0"/>
                <a:cs typeface="Times New Roman" pitchFamily="18" charset="0"/>
              </a:rPr>
              <a:t>…that no fact could ever be true</a:t>
            </a:r>
            <a:r>
              <a:rPr lang="en-GB" i="1" dirty="0" smtClean="0">
                <a:solidFill>
                  <a:srgbClr val="FF0000"/>
                </a:solidFill>
                <a:latin typeface="Times New Roman" pitchFamily="18" charset="0"/>
                <a:cs typeface="Times New Roman" pitchFamily="18" charset="0"/>
              </a:rPr>
              <a:t> </a:t>
            </a:r>
            <a:r>
              <a:rPr lang="en-GB" sz="3300" b="1" dirty="0" smtClean="0">
                <a:solidFill>
                  <a:srgbClr val="FF0000"/>
                </a:solidFill>
                <a:latin typeface="Times New Roman" pitchFamily="18" charset="0"/>
                <a:cs typeface="Times New Roman" pitchFamily="18" charset="0"/>
              </a:rPr>
              <a:t>unless there were a sufficient reason why it was…</a:t>
            </a:r>
            <a:endParaRPr lang="en-GB" dirty="0" smtClean="0">
              <a:latin typeface="Times New Roman" pitchFamily="18" charset="0"/>
              <a:cs typeface="Times New Roman" pitchFamily="18" charset="0"/>
            </a:endParaRPr>
          </a:p>
          <a:p>
            <a:pPr marL="0" indent="0" algn="ctr">
              <a:buNone/>
            </a:pPr>
            <a:endParaRPr lang="en-GB" dirty="0" smtClean="0">
              <a:latin typeface="Times New Roman" pitchFamily="18" charset="0"/>
              <a:cs typeface="Times New Roman" pitchFamily="18" charset="0"/>
            </a:endParaRPr>
          </a:p>
        </p:txBody>
      </p:sp>
      <p:sp>
        <p:nvSpPr>
          <p:cNvPr id="4" name="Rectangle 3"/>
          <p:cNvSpPr/>
          <p:nvPr/>
        </p:nvSpPr>
        <p:spPr>
          <a:xfrm>
            <a:off x="964704" y="2636912"/>
            <a:ext cx="7272808" cy="2862322"/>
          </a:xfrm>
          <a:prstGeom prst="rect">
            <a:avLst/>
          </a:prstGeom>
          <a:solidFill>
            <a:schemeClr val="bg1"/>
          </a:solidFill>
          <a:ln>
            <a:solidFill>
              <a:schemeClr val="tx1"/>
            </a:solidFill>
          </a:ln>
        </p:spPr>
        <p:txBody>
          <a:bodyPr wrap="square">
            <a:spAutoFit/>
          </a:bodyPr>
          <a:lstStyle/>
          <a:p>
            <a:pPr algn="ctr"/>
            <a:r>
              <a:rPr lang="en-GB" sz="3600" i="1" dirty="0" smtClean="0">
                <a:latin typeface="Times New Roman" pitchFamily="18" charset="0"/>
                <a:cs typeface="Times New Roman" pitchFamily="18" charset="0"/>
              </a:rPr>
              <a:t>It is not enough to know how the universe came to exist…we must know why it exists…</a:t>
            </a:r>
          </a:p>
          <a:p>
            <a:pPr algn="ctr"/>
            <a:endParaRPr lang="en-GB" sz="3600" i="1" dirty="0">
              <a:latin typeface="Times New Roman" pitchFamily="18" charset="0"/>
              <a:cs typeface="Times New Roman" pitchFamily="18" charset="0"/>
            </a:endParaRPr>
          </a:p>
          <a:p>
            <a:pPr algn="ctr"/>
            <a:r>
              <a:rPr lang="en-GB" sz="3600" i="1" dirty="0" smtClean="0">
                <a:latin typeface="Times New Roman" pitchFamily="18" charset="0"/>
                <a:cs typeface="Times New Roman" pitchFamily="18" charset="0"/>
              </a:rPr>
              <a:t>This will give us a sufficient reason.</a:t>
            </a:r>
            <a:endParaRPr lang="en-GB" sz="3600" i="1" dirty="0">
              <a:latin typeface="Times New Roman" pitchFamily="18" charset="0"/>
              <a:cs typeface="Times New Roman" pitchFamily="18" charset="0"/>
            </a:endParaRPr>
          </a:p>
        </p:txBody>
      </p:sp>
      <p:sp>
        <p:nvSpPr>
          <p:cNvPr id="5" name="Rectangle 4"/>
          <p:cNvSpPr/>
          <p:nvPr/>
        </p:nvSpPr>
        <p:spPr>
          <a:xfrm>
            <a:off x="-79531" y="5949281"/>
            <a:ext cx="9223532" cy="1077218"/>
          </a:xfrm>
          <a:prstGeom prst="rect">
            <a:avLst/>
          </a:prstGeom>
          <a:solidFill>
            <a:schemeClr val="tx1"/>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What is a sufficient reason to explain the existence of the universe?</a:t>
            </a:r>
            <a:endPar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66286737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214</TotalTime>
  <Words>1471</Words>
  <Application>Microsoft Office PowerPoint</Application>
  <PresentationFormat>On-screen Show (4:3)</PresentationFormat>
  <Paragraphs>138</Paragraphs>
  <Slides>21</Slides>
  <Notes>10</Notes>
  <HiddenSlides>0</HiddenSlides>
  <MMClips>7</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The Cosmological Argument</vt:lpstr>
      <vt:lpstr>Which of these are criticisms of the cosmological argument?</vt:lpstr>
      <vt:lpstr>The Cosmological Argument</vt:lpstr>
      <vt:lpstr>The Principle of Sufficient Reason</vt:lpstr>
      <vt:lpstr>The Principle of Sufficient Reason</vt:lpstr>
      <vt:lpstr>What is the sufficient reason for…</vt:lpstr>
      <vt:lpstr>What is the sufficient reason for…</vt:lpstr>
      <vt:lpstr>What is the sufficient reason for…</vt:lpstr>
      <vt:lpstr>What is the sufficient reason for the universe</vt:lpstr>
      <vt:lpstr>The Debate</vt:lpstr>
      <vt:lpstr>PowerPoint Presentation</vt:lpstr>
      <vt:lpstr>PowerPoint Presentation</vt:lpstr>
      <vt:lpstr>Step 1: the Principle of Sufficient Reason</vt:lpstr>
      <vt:lpstr>Step 1: the Principle of Sufficient Reason</vt:lpstr>
      <vt:lpstr>Step 1: the Principle of Sufficient Reason</vt:lpstr>
      <vt:lpstr>Step 2: What is a Sufficient Reason?</vt:lpstr>
      <vt:lpstr>Step 2: What is a Sufficient Reason?</vt:lpstr>
      <vt:lpstr>Step 3: Is it even possible to reach a sufficient reason?</vt:lpstr>
      <vt:lpstr>Step 3: Is it even possible to reach a sufficient reason?</vt:lpstr>
      <vt:lpstr>Step 3: Is it even possible to reach a sufficient reason?</vt:lpstr>
      <vt:lpstr>Reviewing Learning</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Gemma</dc:creator>
  <cp:lastModifiedBy>katrinam</cp:lastModifiedBy>
  <cp:revision>44</cp:revision>
  <dcterms:created xsi:type="dcterms:W3CDTF">2012-02-14T17:03:37Z</dcterms:created>
  <dcterms:modified xsi:type="dcterms:W3CDTF">2012-10-02T14:03:23Z</dcterms:modified>
</cp:coreProperties>
</file>