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8" r:id="rId8"/>
    <p:sldId id="262" r:id="rId9"/>
    <p:sldId id="263" r:id="rId10"/>
    <p:sldId id="264" r:id="rId11"/>
    <p:sldId id="269" r:id="rId12"/>
    <p:sldId id="265" r:id="rId13"/>
    <p:sldId id="266" r:id="rId14"/>
    <p:sldId id="267"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5641C-0E79-487C-B701-8DFB404A29EC}" type="datetimeFigureOut">
              <a:rPr lang="en-GB" smtClean="0"/>
              <a:pPr/>
              <a:t>24/09/2014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3C200B7-A236-4F5C-A97F-0CF5EB84D4D8}"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5641C-0E79-487C-B701-8DFB404A29EC}" type="datetimeFigureOut">
              <a:rPr lang="en-GB" smtClean="0"/>
              <a:pPr/>
              <a:t>24/09/2014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200B7-A236-4F5C-A97F-0CF5EB84D4D8}"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karl popper.jpg"/>
          <p:cNvPicPr>
            <a:picLocks noChangeAspect="1"/>
          </p:cNvPicPr>
          <p:nvPr/>
        </p:nvPicPr>
        <p:blipFill>
          <a:blip r:embed="rId2" cstate="print"/>
          <a:stretch>
            <a:fillRect/>
          </a:stretch>
        </p:blipFill>
        <p:spPr>
          <a:xfrm>
            <a:off x="6576684" y="4509120"/>
            <a:ext cx="2106937" cy="1896243"/>
          </a:xfrm>
          <a:prstGeom prst="rect">
            <a:avLst/>
          </a:prstGeom>
          <a:ln>
            <a:noFill/>
          </a:ln>
          <a:effectLst>
            <a:softEdge rad="63500"/>
          </a:effectLst>
        </p:spPr>
      </p:pic>
      <p:sp>
        <p:nvSpPr>
          <p:cNvPr id="5" name="Rounded Rectangular Callout 4"/>
          <p:cNvSpPr/>
          <p:nvPr/>
        </p:nvSpPr>
        <p:spPr>
          <a:xfrm>
            <a:off x="3131840" y="1268760"/>
            <a:ext cx="5256584" cy="1368152"/>
          </a:xfrm>
          <a:prstGeom prst="wedgeRoundRectCallout">
            <a:avLst>
              <a:gd name="adj1" fmla="val -63220"/>
              <a:gd name="adj2" fmla="val 1796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400" dirty="0" smtClean="0">
                <a:effectLst>
                  <a:outerShdw blurRad="38100" dist="38100" dir="2700000" algn="tl">
                    <a:srgbClr val="000000">
                      <a:alpha val="43137"/>
                    </a:srgbClr>
                  </a:outerShdw>
                </a:effectLst>
                <a:latin typeface="Film Cryptic" pitchFamily="2" charset="0"/>
              </a:rPr>
              <a:t>In order to say something which may possibly be true, we must say something which may possibly be false.</a:t>
            </a:r>
            <a:endParaRPr lang="en-GB" sz="2400" dirty="0">
              <a:effectLst>
                <a:outerShdw blurRad="38100" dist="38100" dir="2700000" algn="tl">
                  <a:srgbClr val="000000">
                    <a:alpha val="43137"/>
                  </a:srgbClr>
                </a:outerShdw>
              </a:effectLst>
              <a:latin typeface="Film Cryptic" pitchFamily="2" charset="0"/>
            </a:endParaRPr>
          </a:p>
        </p:txBody>
      </p:sp>
      <p:sp>
        <p:nvSpPr>
          <p:cNvPr id="6" name="TextBox 5"/>
          <p:cNvSpPr txBox="1"/>
          <p:nvPr/>
        </p:nvSpPr>
        <p:spPr>
          <a:xfrm>
            <a:off x="6035410" y="2658398"/>
            <a:ext cx="2497030" cy="338554"/>
          </a:xfrm>
          <a:prstGeom prst="rect">
            <a:avLst/>
          </a:prstGeom>
          <a:noFill/>
        </p:spPr>
        <p:txBody>
          <a:bodyPr wrap="none" rtlCol="0">
            <a:spAutoFit/>
          </a:bodyPr>
          <a:lstStyle/>
          <a:p>
            <a:r>
              <a:rPr lang="en-GB" sz="1600" i="1" dirty="0" smtClean="0"/>
              <a:t>Faith and Knowledge. </a:t>
            </a:r>
            <a:r>
              <a:rPr lang="en-GB" sz="1600" dirty="0" smtClean="0"/>
              <a:t>1978.</a:t>
            </a:r>
            <a:endParaRPr lang="en-GB" sz="1600" dirty="0"/>
          </a:p>
        </p:txBody>
      </p:sp>
      <p:sp>
        <p:nvSpPr>
          <p:cNvPr id="7" name="TextBox 6"/>
          <p:cNvSpPr txBox="1"/>
          <p:nvPr/>
        </p:nvSpPr>
        <p:spPr>
          <a:xfrm>
            <a:off x="2915816" y="3068960"/>
            <a:ext cx="5256584" cy="1008112"/>
          </a:xfrm>
          <a:prstGeom prst="rect">
            <a:avLst/>
          </a:prstGeom>
          <a:noFill/>
        </p:spPr>
        <p:txBody>
          <a:bodyPr wrap="square" rtlCol="0">
            <a:spAutoFit/>
          </a:bodyPr>
          <a:lstStyle/>
          <a:p>
            <a:pPr algn="ctr"/>
            <a:r>
              <a:rPr lang="en-GB" sz="2000" b="1" dirty="0" smtClean="0"/>
              <a:t>Falsification</a:t>
            </a:r>
            <a:r>
              <a:rPr lang="en-GB" sz="2000" dirty="0" smtClean="0"/>
              <a:t>:  </a:t>
            </a:r>
            <a:r>
              <a:rPr lang="en-GB" sz="2000" i="1" dirty="0" smtClean="0"/>
              <a:t>The philosophical theory that an assertion is  meaningless if there is no way in which it could be falsified.</a:t>
            </a:r>
            <a:endParaRPr lang="en-GB" sz="2000" i="1" dirty="0"/>
          </a:p>
        </p:txBody>
      </p:sp>
      <p:sp>
        <p:nvSpPr>
          <p:cNvPr id="8" name="TextBox 7"/>
          <p:cNvSpPr txBox="1"/>
          <p:nvPr/>
        </p:nvSpPr>
        <p:spPr>
          <a:xfrm>
            <a:off x="251520" y="4077072"/>
            <a:ext cx="8424936" cy="707886"/>
          </a:xfrm>
          <a:prstGeom prst="rect">
            <a:avLst/>
          </a:prstGeom>
          <a:noFill/>
        </p:spPr>
        <p:txBody>
          <a:bodyPr wrap="square" rtlCol="0">
            <a:spAutoFit/>
          </a:bodyPr>
          <a:lstStyle/>
          <a:p>
            <a:r>
              <a:rPr lang="en-GB" sz="2000" dirty="0" smtClean="0"/>
              <a:t>The falsification principle is not concerned with what may make something true, but with what may, in principle, make it false. </a:t>
            </a:r>
            <a:endParaRPr lang="en-GB" sz="2000" dirty="0"/>
          </a:p>
        </p:txBody>
      </p:sp>
      <p:sp>
        <p:nvSpPr>
          <p:cNvPr id="10" name="Rounded Rectangular Callout 9"/>
          <p:cNvSpPr/>
          <p:nvPr/>
        </p:nvSpPr>
        <p:spPr>
          <a:xfrm>
            <a:off x="413284" y="4941168"/>
            <a:ext cx="5688632" cy="1080120"/>
          </a:xfrm>
          <a:prstGeom prst="wedgeRoundRectCallout">
            <a:avLst>
              <a:gd name="adj1" fmla="val 58072"/>
              <a:gd name="adj2" fmla="val 10055"/>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smtClean="0">
                <a:effectLst>
                  <a:outerShdw blurRad="38100" dist="38100" dir="2700000" algn="tl">
                    <a:srgbClr val="000000">
                      <a:alpha val="43137"/>
                    </a:srgbClr>
                  </a:outerShdw>
                </a:effectLst>
                <a:latin typeface="Film Cryptic" pitchFamily="2" charset="0"/>
              </a:rPr>
              <a:t>The scientific status of a theory is its falsifiability, refutability, or testability</a:t>
            </a:r>
            <a:endParaRPr lang="en-GB" sz="2400" dirty="0">
              <a:effectLst>
                <a:outerShdw blurRad="38100" dist="38100" dir="2700000" algn="tl">
                  <a:srgbClr val="000000">
                    <a:alpha val="43137"/>
                  </a:srgbClr>
                </a:outerShdw>
              </a:effectLst>
              <a:latin typeface="Film Cryptic" pitchFamily="2" charset="0"/>
            </a:endParaRPr>
          </a:p>
        </p:txBody>
      </p:sp>
      <p:pic>
        <p:nvPicPr>
          <p:cNvPr id="11" name="Picture 10" descr="John Hick.jpg"/>
          <p:cNvPicPr>
            <a:picLocks noChangeAspect="1"/>
          </p:cNvPicPr>
          <p:nvPr/>
        </p:nvPicPr>
        <p:blipFill>
          <a:blip r:embed="rId3" cstate="print"/>
          <a:stretch>
            <a:fillRect/>
          </a:stretch>
        </p:blipFill>
        <p:spPr>
          <a:xfrm>
            <a:off x="406190" y="1052736"/>
            <a:ext cx="2002764" cy="2232248"/>
          </a:xfrm>
          <a:prstGeom prst="rect">
            <a:avLst/>
          </a:prstGeom>
          <a:ln>
            <a:noFill/>
          </a:ln>
          <a:effectLst>
            <a:softEdge rad="112500"/>
          </a:effectLst>
        </p:spPr>
      </p:pic>
      <p:sp>
        <p:nvSpPr>
          <p:cNvPr id="12" name="TextBox 11"/>
          <p:cNvSpPr txBox="1"/>
          <p:nvPr/>
        </p:nvSpPr>
        <p:spPr>
          <a:xfrm>
            <a:off x="467544" y="3284984"/>
            <a:ext cx="2093843" cy="338554"/>
          </a:xfrm>
          <a:prstGeom prst="rect">
            <a:avLst/>
          </a:prstGeom>
          <a:noFill/>
        </p:spPr>
        <p:txBody>
          <a:bodyPr wrap="none" rtlCol="0">
            <a:spAutoFit/>
          </a:bodyPr>
          <a:lstStyle/>
          <a:p>
            <a:r>
              <a:rPr lang="en-GB" sz="1600" b="1" dirty="0" smtClean="0"/>
              <a:t>John Hick </a:t>
            </a:r>
            <a:r>
              <a:rPr lang="en-GB" sz="1600" dirty="0" smtClean="0"/>
              <a:t>(1922-2012)</a:t>
            </a:r>
            <a:endParaRPr lang="en-GB" sz="1600" dirty="0"/>
          </a:p>
        </p:txBody>
      </p:sp>
      <p:sp>
        <p:nvSpPr>
          <p:cNvPr id="14" name="Rectangle 13"/>
          <p:cNvSpPr/>
          <p:nvPr/>
        </p:nvSpPr>
        <p:spPr>
          <a:xfrm>
            <a:off x="-252536" y="6042774"/>
            <a:ext cx="7020272" cy="338554"/>
          </a:xfrm>
          <a:prstGeom prst="rect">
            <a:avLst/>
          </a:prstGeom>
        </p:spPr>
        <p:txBody>
          <a:bodyPr wrap="square">
            <a:spAutoFit/>
          </a:bodyPr>
          <a:lstStyle/>
          <a:p>
            <a:pPr algn="ctr"/>
            <a:r>
              <a:rPr lang="en-GB" sz="1600" i="1" dirty="0" smtClean="0"/>
              <a:t>Conjectures and Refutations: The Growth of Scientific Knowledge</a:t>
            </a:r>
            <a:r>
              <a:rPr lang="en-GB" sz="1600" dirty="0" smtClean="0"/>
              <a:t> (1963) </a:t>
            </a:r>
            <a:endParaRPr lang="en-GB" sz="1600" dirty="0"/>
          </a:p>
        </p:txBody>
      </p:sp>
      <p:sp>
        <p:nvSpPr>
          <p:cNvPr id="15" name="TextBox 14"/>
          <p:cNvSpPr txBox="1"/>
          <p:nvPr/>
        </p:nvSpPr>
        <p:spPr>
          <a:xfrm>
            <a:off x="6506864" y="6309320"/>
            <a:ext cx="2246577" cy="338554"/>
          </a:xfrm>
          <a:prstGeom prst="rect">
            <a:avLst/>
          </a:prstGeom>
          <a:noFill/>
        </p:spPr>
        <p:txBody>
          <a:bodyPr wrap="none" rtlCol="0">
            <a:spAutoFit/>
          </a:bodyPr>
          <a:lstStyle/>
          <a:p>
            <a:r>
              <a:rPr lang="en-GB" sz="1600" b="1" dirty="0" smtClean="0"/>
              <a:t>Karl Popper </a:t>
            </a:r>
            <a:r>
              <a:rPr lang="en-GB" sz="1600" dirty="0" smtClean="0"/>
              <a:t>(1902-1994)</a:t>
            </a:r>
            <a:endParaRPr lang="en-GB" sz="1600" dirty="0"/>
          </a:p>
        </p:txBody>
      </p:sp>
      <p:sp>
        <p:nvSpPr>
          <p:cNvPr id="16" name="Rectangle 15"/>
          <p:cNvSpPr/>
          <p:nvPr/>
        </p:nvSpPr>
        <p:spPr>
          <a:xfrm>
            <a:off x="0" y="0"/>
            <a:ext cx="9144000" cy="923330"/>
          </a:xfrm>
          <a:prstGeom prst="rect">
            <a:avLst/>
          </a:prstGeom>
          <a:noFill/>
        </p:spPr>
        <p:txBody>
          <a:bodyPr wrap="squar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Berlin Sans FB Demi" pitchFamily="34" charset="0"/>
              </a:rPr>
              <a:t>The Falsification Principle</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Berlin Sans FB Dem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2000"/>
                                        <p:tgtEl>
                                          <p:spTgt spid="1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2000"/>
                                        <p:tgtEl>
                                          <p:spTgt spid="15"/>
                                        </p:tgtEl>
                                      </p:cBhvr>
                                    </p:animEffect>
                                  </p:childTnLst>
                                </p:cTn>
                              </p:par>
                            </p:childTnLst>
                          </p:cTn>
                        </p:par>
                        <p:par>
                          <p:cTn id="44" fill="hold">
                            <p:stCondLst>
                              <p:cond delay="2000"/>
                            </p:stCondLst>
                            <p:childTnLst>
                              <p:par>
                                <p:cTn id="45" presetID="55"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1000" fill="hold"/>
                                        <p:tgtEl>
                                          <p:spTgt spid="10"/>
                                        </p:tgtEl>
                                        <p:attrNameLst>
                                          <p:attrName>ppt_w</p:attrName>
                                        </p:attrNameLst>
                                      </p:cBhvr>
                                      <p:tavLst>
                                        <p:tav tm="0">
                                          <p:val>
                                            <p:strVal val="#ppt_w*0.70"/>
                                          </p:val>
                                        </p:tav>
                                        <p:tav tm="100000">
                                          <p:val>
                                            <p:strVal val="#ppt_w"/>
                                          </p:val>
                                        </p:tav>
                                      </p:tavLst>
                                    </p:anim>
                                    <p:anim calcmode="lin" valueType="num">
                                      <p:cBhvr>
                                        <p:cTn id="48" dur="1000" fill="hold"/>
                                        <p:tgtEl>
                                          <p:spTgt spid="10"/>
                                        </p:tgtEl>
                                        <p:attrNameLst>
                                          <p:attrName>ppt_h</p:attrName>
                                        </p:attrNameLst>
                                      </p:cBhvr>
                                      <p:tavLst>
                                        <p:tav tm="0">
                                          <p:val>
                                            <p:strVal val="#ppt_h"/>
                                          </p:val>
                                        </p:tav>
                                        <p:tav tm="100000">
                                          <p:val>
                                            <p:strVal val="#ppt_h"/>
                                          </p:val>
                                        </p:tav>
                                      </p:tavLst>
                                    </p:anim>
                                    <p:animEffect transition="in" filter="fade">
                                      <p:cBhvr>
                                        <p:cTn id="49" dur="1000"/>
                                        <p:tgtEl>
                                          <p:spTgt spid="10"/>
                                        </p:tgtEl>
                                      </p:cBhvr>
                                    </p:animEffect>
                                  </p:childTnLst>
                                </p:cTn>
                              </p:par>
                            </p:childTnLst>
                          </p:cTn>
                        </p:par>
                        <p:par>
                          <p:cTn id="50" fill="hold">
                            <p:stCondLst>
                              <p:cond delay="3000"/>
                            </p:stCondLst>
                            <p:childTnLst>
                              <p:par>
                                <p:cTn id="51" presetID="10"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10" grpId="0" animBg="1"/>
      <p:bldP spid="12" grpId="0"/>
      <p:bldP spid="14" grpId="0"/>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064896" cy="400110"/>
          </a:xfrm>
          <a:prstGeom prst="rect">
            <a:avLst/>
          </a:prstGeom>
          <a:noFill/>
        </p:spPr>
        <p:txBody>
          <a:bodyPr wrap="square" rtlCol="0">
            <a:spAutoFit/>
          </a:bodyPr>
          <a:lstStyle/>
          <a:p>
            <a:r>
              <a:rPr lang="en-GB" sz="2000" dirty="0" smtClean="0"/>
              <a:t>Hare made two major points about Bliks, his parable of the lunatic and Flew:</a:t>
            </a:r>
          </a:p>
        </p:txBody>
      </p:sp>
      <p:sp>
        <p:nvSpPr>
          <p:cNvPr id="3" name="TextBox 2"/>
          <p:cNvSpPr txBox="1"/>
          <p:nvPr/>
        </p:nvSpPr>
        <p:spPr>
          <a:xfrm>
            <a:off x="467544" y="993503"/>
            <a:ext cx="8064896" cy="1938992"/>
          </a:xfrm>
          <a:prstGeom prst="rect">
            <a:avLst/>
          </a:prstGeom>
          <a:noFill/>
        </p:spPr>
        <p:txBody>
          <a:bodyPr wrap="square" rtlCol="0">
            <a:spAutoFit/>
          </a:bodyPr>
          <a:lstStyle/>
          <a:p>
            <a:pPr marL="457200" indent="-457200">
              <a:buAutoNum type="arabicPeriod"/>
            </a:pPr>
            <a:r>
              <a:rPr lang="en-GB" sz="2000" dirty="0" smtClean="0"/>
              <a:t>‘</a:t>
            </a:r>
            <a:r>
              <a:rPr lang="en-GB" sz="2000" i="1" dirty="0" smtClean="0"/>
              <a:t>Bliks</a:t>
            </a:r>
            <a:r>
              <a:rPr lang="en-GB" sz="2000" dirty="0" smtClean="0"/>
              <a:t>’ are ways of seeing the world and the difference between different people’s ‘</a:t>
            </a:r>
            <a:r>
              <a:rPr lang="en-GB" sz="2000" i="1" dirty="0" smtClean="0"/>
              <a:t>bliks</a:t>
            </a:r>
            <a:r>
              <a:rPr lang="en-GB" sz="2000" dirty="0" smtClean="0"/>
              <a:t>’ cannot be solved by observations of what the world is like.  </a:t>
            </a:r>
          </a:p>
          <a:p>
            <a:pPr marL="457200" indent="-457200">
              <a:buAutoNum type="arabicPeriod"/>
            </a:pPr>
            <a:endParaRPr lang="en-GB" sz="2000" dirty="0" smtClean="0"/>
          </a:p>
          <a:p>
            <a:pPr marL="457200" indent="-457200">
              <a:buAutoNum type="arabicPeriod"/>
            </a:pPr>
            <a:r>
              <a:rPr lang="en-GB" sz="2000" dirty="0" smtClean="0"/>
              <a:t>Flew makes a mistake by treating religious statements as though they are scientific explanations (see Wittgentsein).</a:t>
            </a:r>
          </a:p>
        </p:txBody>
      </p:sp>
      <p:sp>
        <p:nvSpPr>
          <p:cNvPr id="4" name="TextBox 3"/>
          <p:cNvSpPr txBox="1"/>
          <p:nvPr/>
        </p:nvSpPr>
        <p:spPr>
          <a:xfrm>
            <a:off x="467544" y="3121224"/>
            <a:ext cx="8064896" cy="1631216"/>
          </a:xfrm>
          <a:prstGeom prst="rect">
            <a:avLst/>
          </a:prstGeom>
          <a:noFill/>
        </p:spPr>
        <p:txBody>
          <a:bodyPr wrap="square" rtlCol="0">
            <a:spAutoFit/>
          </a:bodyPr>
          <a:lstStyle/>
          <a:p>
            <a:r>
              <a:rPr lang="en-GB" sz="2000" dirty="0" smtClean="0"/>
              <a:t>Flew accepted Hare’s idea of ‘</a:t>
            </a:r>
            <a:r>
              <a:rPr lang="en-GB" sz="2000" i="1" dirty="0" smtClean="0"/>
              <a:t>bilks</a:t>
            </a:r>
            <a:r>
              <a:rPr lang="en-GB" sz="2000" dirty="0" smtClean="0"/>
              <a:t>’ (he even thanks him for introducing the concept to philosophy) but adds, Christianity does not rely on ‘</a:t>
            </a:r>
            <a:r>
              <a:rPr lang="en-GB" sz="2000" i="1" dirty="0" smtClean="0"/>
              <a:t>bliks</a:t>
            </a:r>
            <a:r>
              <a:rPr lang="en-GB" sz="2000" dirty="0" smtClean="0"/>
              <a:t>’ as part of their statement of faith stating ‘</a:t>
            </a:r>
            <a:r>
              <a:rPr lang="en-GB" sz="2000" i="1" dirty="0" smtClean="0"/>
              <a:t>the man who reassures himself with theological arguments for immortality is being as silly as the man who tries to clear his overdraft by writing his bank a cheque on the same account.</a:t>
            </a:r>
            <a:r>
              <a:rPr lang="en-GB" sz="2000" dirty="0" smtClean="0"/>
              <a:t>’ </a:t>
            </a:r>
          </a:p>
        </p:txBody>
      </p:sp>
      <p:sp>
        <p:nvSpPr>
          <p:cNvPr id="5" name="TextBox 4"/>
          <p:cNvSpPr txBox="1"/>
          <p:nvPr/>
        </p:nvSpPr>
        <p:spPr>
          <a:xfrm>
            <a:off x="467544" y="4941168"/>
            <a:ext cx="8064896" cy="1631216"/>
          </a:xfrm>
          <a:prstGeom prst="rect">
            <a:avLst/>
          </a:prstGeom>
          <a:noFill/>
        </p:spPr>
        <p:txBody>
          <a:bodyPr wrap="square" rtlCol="0">
            <a:spAutoFit/>
          </a:bodyPr>
          <a:lstStyle/>
          <a:p>
            <a:pPr>
              <a:tabLst>
                <a:tab pos="176213" algn="l"/>
              </a:tabLst>
            </a:pPr>
            <a:r>
              <a:rPr lang="en-GB" sz="2000" dirty="0" smtClean="0"/>
              <a:t>Flew states Christianity makes ‘assertions’ about the universe and God which form the basis of theological apologetics. To base your theology on a ‘</a:t>
            </a:r>
            <a:r>
              <a:rPr lang="en-GB" sz="2000" i="1" dirty="0" smtClean="0"/>
              <a:t>blik</a:t>
            </a:r>
            <a:r>
              <a:rPr lang="en-GB" sz="2000" dirty="0" smtClean="0"/>
              <a:t>’ would be make your religious activity fraudulent, or merely silly. When Christians claim God </a:t>
            </a:r>
            <a:r>
              <a:rPr lang="en-GB" sz="2000" b="1" i="1" dirty="0" smtClean="0"/>
              <a:t>really</a:t>
            </a:r>
            <a:r>
              <a:rPr lang="en-GB" sz="2000" dirty="0" smtClean="0"/>
              <a:t> did this, then by implications this claim is testable or falsifiable and so not merely a ‘</a:t>
            </a:r>
            <a:r>
              <a:rPr lang="en-GB" sz="2000" i="1" dirty="0" smtClean="0"/>
              <a:t>blik</a:t>
            </a:r>
            <a:r>
              <a:rPr lang="en-GB" sz="2000" dirty="0" smtClean="0"/>
              <a:t>’.</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6" y="476672"/>
          <a:ext cx="8280919" cy="5974080"/>
        </p:xfrm>
        <a:graphic>
          <a:graphicData uri="http://schemas.openxmlformats.org/drawingml/2006/table">
            <a:tbl>
              <a:tblPr/>
              <a:tblGrid>
                <a:gridCol w="753532"/>
                <a:gridCol w="902652"/>
                <a:gridCol w="1617431"/>
                <a:gridCol w="1606213"/>
                <a:gridCol w="3401091"/>
              </a:tblGrid>
              <a:tr h="422840">
                <a:tc>
                  <a:txBody>
                    <a:bodyPr/>
                    <a:lstStyle/>
                    <a:p>
                      <a:pPr algn="ctr">
                        <a:spcAft>
                          <a:spcPts val="0"/>
                        </a:spcAft>
                      </a:pPr>
                      <a:r>
                        <a:rPr lang="en-GB" sz="1400" b="1" dirty="0">
                          <a:latin typeface="Arial"/>
                          <a:ea typeface="Times New Roman"/>
                        </a:rPr>
                        <a:t>Author</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Story</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Outline of the Story</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Implication</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Possible Response</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481816">
                <a:tc>
                  <a:txBody>
                    <a:bodyPr/>
                    <a:lstStyle/>
                    <a:p>
                      <a:pPr algn="ctr">
                        <a:spcAft>
                          <a:spcPts val="0"/>
                        </a:spcAft>
                      </a:pPr>
                      <a:r>
                        <a:rPr lang="en-GB" sz="1400" dirty="0">
                          <a:latin typeface="Arial"/>
                          <a:ea typeface="Times New Roman"/>
                        </a:rPr>
                        <a:t>RM Hare</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i="1" dirty="0">
                          <a:latin typeface="Arial"/>
                          <a:ea typeface="Times New Roman"/>
                        </a:rPr>
                        <a:t>Parable </a:t>
                      </a:r>
                      <a:endParaRPr lang="en-GB" sz="1400" i="1" dirty="0" smtClean="0">
                        <a:latin typeface="Arial"/>
                        <a:ea typeface="Times New Roman"/>
                      </a:endParaRPr>
                    </a:p>
                    <a:p>
                      <a:pPr algn="ctr">
                        <a:spcAft>
                          <a:spcPts val="0"/>
                        </a:spcAft>
                      </a:pPr>
                      <a:r>
                        <a:rPr lang="en-GB" sz="1400" i="1" dirty="0" smtClean="0">
                          <a:latin typeface="Arial"/>
                          <a:ea typeface="Times New Roman"/>
                        </a:rPr>
                        <a:t>of </a:t>
                      </a:r>
                      <a:r>
                        <a:rPr lang="en-GB" sz="1400" i="1" dirty="0">
                          <a:latin typeface="Arial"/>
                          <a:ea typeface="Times New Roman"/>
                        </a:rPr>
                        <a:t>the Lunatic Who Believes the University Staff are Plotting to Kill Him</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spcAft>
                          <a:spcPts val="0"/>
                        </a:spcAft>
                      </a:pPr>
                      <a:r>
                        <a:rPr lang="en-GB" sz="1400" dirty="0">
                          <a:latin typeface="Arial"/>
                          <a:ea typeface="Times New Roman"/>
                        </a:rPr>
                        <a:t>Hare uses the story to show that people have a way in which they see the world. Hare points out that </a:t>
                      </a:r>
                      <a:r>
                        <a:rPr lang="en-GB" sz="1400" i="1" dirty="0">
                          <a:latin typeface="Arial"/>
                          <a:ea typeface="Times New Roman"/>
                        </a:rPr>
                        <a:t>Bliks</a:t>
                      </a:r>
                      <a:r>
                        <a:rPr lang="en-GB" sz="1400" dirty="0">
                          <a:latin typeface="Arial"/>
                          <a:ea typeface="Times New Roman"/>
                        </a:rPr>
                        <a:t> may be ‘</a:t>
                      </a:r>
                      <a:r>
                        <a:rPr lang="en-GB" sz="1400" i="1" dirty="0">
                          <a:latin typeface="Arial"/>
                          <a:ea typeface="Times New Roman"/>
                        </a:rPr>
                        <a:t>insane one</a:t>
                      </a:r>
                      <a:r>
                        <a:rPr lang="en-GB" sz="1400" dirty="0">
                          <a:latin typeface="Arial"/>
                          <a:ea typeface="Times New Roman"/>
                        </a:rPr>
                        <a:t>’ or ‘</a:t>
                      </a:r>
                      <a:r>
                        <a:rPr lang="en-GB" sz="1400" i="1" dirty="0">
                          <a:latin typeface="Arial"/>
                          <a:ea typeface="Times New Roman"/>
                        </a:rPr>
                        <a:t>sane ones</a:t>
                      </a:r>
                      <a:r>
                        <a:rPr lang="en-GB" sz="1400" dirty="0">
                          <a:latin typeface="Arial"/>
                          <a:ea typeface="Times New Roman"/>
                        </a:rPr>
                        <a:t>’ but he also suggests, following David Hume, that there are no sense-observations available that will help resolve conflicting ‘</a:t>
                      </a:r>
                      <a:r>
                        <a:rPr lang="en-GB" sz="1400" i="1" dirty="0">
                          <a:latin typeface="Arial"/>
                          <a:ea typeface="Times New Roman"/>
                        </a:rPr>
                        <a:t>bliks</a:t>
                      </a:r>
                      <a:r>
                        <a:rPr lang="en-GB" sz="1400" dirty="0">
                          <a:latin typeface="Arial"/>
                          <a:ea typeface="Times New Roman"/>
                        </a:rPr>
                        <a:t>’. Equally, every person whether they are atheist, theist, agnostic, verificationist or falsificationist has a ‘</a:t>
                      </a:r>
                      <a:r>
                        <a:rPr lang="en-GB" sz="1400" i="1" dirty="0">
                          <a:latin typeface="Arial"/>
                          <a:ea typeface="Times New Roman"/>
                        </a:rPr>
                        <a:t>Blik</a:t>
                      </a:r>
                      <a:r>
                        <a:rPr lang="en-GB" sz="1400" dirty="0">
                          <a:latin typeface="Arial"/>
                          <a:ea typeface="Times New Roman"/>
                        </a:rPr>
                        <a:t>’ through which they view the world.</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spcAft>
                          <a:spcPts val="0"/>
                        </a:spcAft>
                      </a:pPr>
                      <a:r>
                        <a:rPr lang="en-GB" sz="1400" dirty="0">
                          <a:latin typeface="Arial"/>
                          <a:ea typeface="Times New Roman"/>
                        </a:rPr>
                        <a:t>Hare’s lunatic story does not help traditional religious belief claims. If religious beliefs are </a:t>
                      </a:r>
                      <a:r>
                        <a:rPr lang="en-GB" sz="1400" i="1" dirty="0">
                          <a:latin typeface="Arial"/>
                          <a:ea typeface="Times New Roman"/>
                        </a:rPr>
                        <a:t>bliks</a:t>
                      </a:r>
                      <a:r>
                        <a:rPr lang="en-GB" sz="1400" dirty="0">
                          <a:latin typeface="Arial"/>
                          <a:ea typeface="Times New Roman"/>
                        </a:rPr>
                        <a:t>, this suggests that religious beliefs are an interpretation of the world which could be sane or insane.</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342900" lvl="0" indent="-342900" algn="l">
                        <a:spcAft>
                          <a:spcPts val="0"/>
                        </a:spcAft>
                        <a:buFont typeface="Symbol"/>
                        <a:buChar char=""/>
                      </a:pPr>
                      <a:r>
                        <a:rPr lang="en-GB" sz="1400" dirty="0">
                          <a:latin typeface="Arial"/>
                          <a:ea typeface="Times New Roman"/>
                        </a:rPr>
                        <a:t>Hare’s lunatic story would match anti-realist views of religion as a form of </a:t>
                      </a:r>
                      <a:r>
                        <a:rPr lang="en-GB" sz="1400" dirty="0" smtClean="0">
                          <a:latin typeface="Arial"/>
                          <a:ea typeface="Times New Roman"/>
                        </a:rPr>
                        <a:t>life</a:t>
                      </a:r>
                    </a:p>
                    <a:p>
                      <a:pPr marL="342900" lvl="0" indent="-342900" algn="l">
                        <a:spcAft>
                          <a:spcPts val="0"/>
                        </a:spcAft>
                        <a:buFont typeface="Symbol"/>
                        <a:buNone/>
                      </a:pPr>
                      <a:endParaRPr lang="en-GB" sz="1400" dirty="0">
                        <a:latin typeface="Arial"/>
                        <a:ea typeface="Times New Roman"/>
                      </a:endParaRPr>
                    </a:p>
                    <a:p>
                      <a:pPr marL="342900" lvl="0" indent="-342900" algn="l">
                        <a:spcAft>
                          <a:spcPts val="0"/>
                        </a:spcAft>
                        <a:buFont typeface="Symbol"/>
                        <a:buChar char=""/>
                      </a:pPr>
                      <a:r>
                        <a:rPr lang="en-GB" sz="1400" dirty="0">
                          <a:latin typeface="Arial"/>
                          <a:ea typeface="Times New Roman"/>
                        </a:rPr>
                        <a:t>However, religious belief is more than just an approach to life. For many believers it is a belief in reality as it truly is. For traditional religious believers belief statements are not ways of seeing the world, but they are factual claims about how the world is and God’s relationship to the world.</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44824"/>
            <a:ext cx="8712968" cy="480131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t>In time of war in an occupied country, a member of the resistance meets one night a stranger who deeply impresses him. They spend that night together in conversation. The Stranger tells the partisan that he himself is on the side of the resistance--indeed that he is in command of it, and urges the partisan to have faith in him no matter what happens. The partisan is utterly convinced at that meeting of the Stranger’s sincerity and constancy and undertakes to trust him. They never meet in conditions of intimacy again. But sometimes the Stranger is seen helping members of the resistance, and the partisan is grateful and says to his friends, ‘He is on our side’. Sometimes he is seen in the uniform of the police handing over patriots to the occupying power. On these occasions his friends murmur against him: but the partisan still says, ‘He is on our side’. He still believes that, in spite of appearances, the Stranger did not deceive him. Sometimes he asks the Stranger for help and receives it. He is then thankful. Sometimes he asks and does not receive it. Then he says, ‘The Stranger knows best’. Sometimes his friends, in exasperation, say ‘Well, what would he have to do for you to admit that you were wrong and that he is not on our side?’ But the partisan refuses to answer. He will not consent to put the Stranger to the test. And sometimes his friends complain, ‘Well, if that’s what you mean by his being on our side, the sooner he goes over to the other side the better’.</a:t>
            </a:r>
            <a:endParaRPr lang="en-GB" dirty="0"/>
          </a:p>
        </p:txBody>
      </p:sp>
      <p:sp>
        <p:nvSpPr>
          <p:cNvPr id="3" name="TextBox 2"/>
          <p:cNvSpPr txBox="1"/>
          <p:nvPr/>
        </p:nvSpPr>
        <p:spPr>
          <a:xfrm>
            <a:off x="539552" y="116632"/>
            <a:ext cx="6120680" cy="646331"/>
          </a:xfrm>
          <a:prstGeom prst="rect">
            <a:avLst/>
          </a:prstGeom>
          <a:noFill/>
        </p:spPr>
        <p:txBody>
          <a:bodyPr wrap="square" rtlCol="0">
            <a:spAutoFit/>
          </a:bodyPr>
          <a:lstStyle/>
          <a:p>
            <a:r>
              <a:rPr lang="en-GB"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Basil Mitchell </a:t>
            </a:r>
            <a:r>
              <a:rPr lang="en-GB" sz="2400" dirty="0" smtClean="0">
                <a:solidFill>
                  <a:schemeClr val="tx2">
                    <a:lumMod val="50000"/>
                  </a:schemeClr>
                </a:solidFill>
                <a:effectLst>
                  <a:outerShdw blurRad="38100" dist="38100" dir="2700000" algn="tl">
                    <a:srgbClr val="000000">
                      <a:alpha val="43137"/>
                    </a:srgbClr>
                  </a:outerShdw>
                </a:effectLst>
              </a:rPr>
              <a:t>(1917-2011)</a:t>
            </a:r>
            <a:r>
              <a:rPr lang="en-GB" sz="2800" dirty="0" smtClean="0">
                <a:solidFill>
                  <a:schemeClr val="tx2">
                    <a:lumMod val="50000"/>
                  </a:schemeClr>
                </a:solidFill>
              </a:rPr>
              <a:t> </a:t>
            </a:r>
            <a:endParaRPr lang="en-GB"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lumMod val="50000"/>
                </a:schemeClr>
              </a:solidFill>
              <a:effectLst>
                <a:outerShdw blurRad="41275" dist="12700" dir="12000000" algn="tl" rotWithShape="0">
                  <a:srgbClr val="000000">
                    <a:alpha val="40000"/>
                  </a:srgbClr>
                </a:outerShdw>
              </a:effectLst>
            </a:endParaRPr>
          </a:p>
        </p:txBody>
      </p:sp>
      <p:sp>
        <p:nvSpPr>
          <p:cNvPr id="7" name="TextBox 6"/>
          <p:cNvSpPr txBox="1"/>
          <p:nvPr/>
        </p:nvSpPr>
        <p:spPr>
          <a:xfrm>
            <a:off x="475928" y="796642"/>
            <a:ext cx="6328320" cy="1015663"/>
          </a:xfrm>
          <a:prstGeom prst="rect">
            <a:avLst/>
          </a:prstGeom>
          <a:noFill/>
        </p:spPr>
        <p:txBody>
          <a:bodyPr wrap="square" rtlCol="0">
            <a:spAutoFit/>
          </a:bodyPr>
          <a:lstStyle/>
          <a:p>
            <a:r>
              <a:rPr lang="en-GB" sz="2000" dirty="0" smtClean="0"/>
              <a:t>Mitchell  states that Flew makes errors in his analysis of the religious believer because the Christian attitude is not that of the detached observer, but of the believer.</a:t>
            </a:r>
            <a:endParaRPr lang="en-GB" sz="2000" dirty="0"/>
          </a:p>
        </p:txBody>
      </p:sp>
      <p:pic>
        <p:nvPicPr>
          <p:cNvPr id="9" name="Picture 8" descr="basil mitchell.jpg"/>
          <p:cNvPicPr>
            <a:picLocks noChangeAspect="1"/>
          </p:cNvPicPr>
          <p:nvPr/>
        </p:nvPicPr>
        <p:blipFill>
          <a:blip r:embed="rId2" cstate="print"/>
          <a:stretch>
            <a:fillRect/>
          </a:stretch>
        </p:blipFill>
        <p:spPr>
          <a:xfrm>
            <a:off x="7020272" y="116632"/>
            <a:ext cx="1730749" cy="1742427"/>
          </a:xfrm>
          <a:prstGeom prst="rect">
            <a:avLst/>
          </a:prstGeom>
          <a:effectLst>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424936" cy="1015663"/>
          </a:xfrm>
          <a:prstGeom prst="rect">
            <a:avLst/>
          </a:prstGeom>
          <a:noFill/>
        </p:spPr>
        <p:txBody>
          <a:bodyPr wrap="square" rtlCol="0">
            <a:spAutoFit/>
          </a:bodyPr>
          <a:lstStyle/>
          <a:p>
            <a:r>
              <a:rPr lang="en-GB" sz="2000" dirty="0" smtClean="0"/>
              <a:t>Mitchell tackles Flew’s ‘</a:t>
            </a:r>
            <a:r>
              <a:rPr lang="en-GB" sz="2000" i="1" dirty="0" smtClean="0"/>
              <a:t>dying a death of a thousand qualifications</a:t>
            </a:r>
            <a:r>
              <a:rPr lang="en-GB" sz="2000" dirty="0" smtClean="0"/>
              <a:t>’ comment. He does this by using the same example as Flew that religious people assert God as loving whilst witnessing acts that seem contrary to this. </a:t>
            </a:r>
          </a:p>
        </p:txBody>
      </p:sp>
      <p:sp>
        <p:nvSpPr>
          <p:cNvPr id="6" name="TextBox 5"/>
          <p:cNvSpPr txBox="1"/>
          <p:nvPr/>
        </p:nvSpPr>
        <p:spPr>
          <a:xfrm>
            <a:off x="323528" y="4018228"/>
            <a:ext cx="8352928" cy="1323439"/>
          </a:xfrm>
          <a:prstGeom prst="rect">
            <a:avLst/>
          </a:prstGeom>
          <a:noFill/>
        </p:spPr>
        <p:txBody>
          <a:bodyPr wrap="square" rtlCol="0">
            <a:spAutoFit/>
          </a:bodyPr>
          <a:lstStyle/>
          <a:p>
            <a:r>
              <a:rPr lang="en-GB" sz="2000" dirty="0" smtClean="0"/>
              <a:t>By this Mitchell agrees with Flew that religious utterances are not ‘</a:t>
            </a:r>
            <a:r>
              <a:rPr lang="en-GB" sz="2000" i="1" dirty="0" smtClean="0"/>
              <a:t>bliks</a:t>
            </a:r>
            <a:r>
              <a:rPr lang="en-GB" sz="2000" dirty="0" smtClean="0"/>
              <a:t>’ but indeed assertions. However, unlike Flew, Mitchell sees these assertions as explanations </a:t>
            </a:r>
            <a:r>
              <a:rPr lang="en-GB" sz="2000" i="1" dirty="0" smtClean="0"/>
              <a:t>not</a:t>
            </a:r>
            <a:r>
              <a:rPr lang="en-GB" sz="2000" dirty="0" smtClean="0"/>
              <a:t> an assertion ‘...</a:t>
            </a:r>
            <a:r>
              <a:rPr lang="en-GB" sz="2000" i="1" dirty="0" smtClean="0"/>
              <a:t>so eroded by qualifications that it was no longer a qualification at all’ </a:t>
            </a:r>
            <a:r>
              <a:rPr lang="en-GB" sz="2000" dirty="0" smtClean="0"/>
              <a:t>(Flew).</a:t>
            </a:r>
          </a:p>
        </p:txBody>
      </p:sp>
      <p:sp>
        <p:nvSpPr>
          <p:cNvPr id="9" name="TextBox 8"/>
          <p:cNvSpPr txBox="1"/>
          <p:nvPr/>
        </p:nvSpPr>
        <p:spPr>
          <a:xfrm>
            <a:off x="323528" y="1595893"/>
            <a:ext cx="8424936" cy="2246769"/>
          </a:xfrm>
          <a:prstGeom prst="rect">
            <a:avLst/>
          </a:prstGeom>
          <a:noFill/>
        </p:spPr>
        <p:txBody>
          <a:bodyPr wrap="square" rtlCol="0">
            <a:spAutoFit/>
          </a:bodyPr>
          <a:lstStyle/>
          <a:p>
            <a:r>
              <a:rPr lang="en-GB" sz="2000" dirty="0" smtClean="0"/>
              <a:t>For Mitchell statements like ‘</a:t>
            </a:r>
            <a:r>
              <a:rPr lang="en-GB" sz="2000" i="1" dirty="0" smtClean="0"/>
              <a:t>It is God’s will</a:t>
            </a:r>
            <a:r>
              <a:rPr lang="en-GB" sz="2000" dirty="0" smtClean="0"/>
              <a:t>’ (which Mitchell parallels with the ‘</a:t>
            </a:r>
            <a:r>
              <a:rPr lang="en-GB" sz="2000" i="1" dirty="0" smtClean="0"/>
              <a:t>he is on our side</a:t>
            </a:r>
            <a:r>
              <a:rPr lang="en-GB" sz="2000" dirty="0" smtClean="0"/>
              <a:t>’ statement from the partisan) would be thoughtless and insane (</a:t>
            </a:r>
            <a:r>
              <a:rPr lang="en-GB" sz="2000" i="1" dirty="0" smtClean="0"/>
              <a:t>vacuous formulae</a:t>
            </a:r>
            <a:r>
              <a:rPr lang="en-GB" sz="2000" dirty="0" smtClean="0"/>
              <a:t>) if the believer ‘</a:t>
            </a:r>
            <a:r>
              <a:rPr lang="en-GB" sz="2000" i="1" dirty="0" smtClean="0"/>
              <a:t>blandly dismisses </a:t>
            </a:r>
            <a:r>
              <a:rPr lang="en-GB" sz="2000" dirty="0" smtClean="0"/>
              <a:t>[what he witnesses]</a:t>
            </a:r>
            <a:r>
              <a:rPr lang="en-GB" sz="2000" i="1" dirty="0" smtClean="0"/>
              <a:t> as of no consequence, having no bearing upon his belief.</a:t>
            </a:r>
            <a:r>
              <a:rPr lang="en-GB" sz="2000" dirty="0" smtClean="0"/>
              <a:t>’ However, Mitchell states the believer </a:t>
            </a:r>
            <a:r>
              <a:rPr lang="en-GB" sz="2000" i="1" dirty="0" smtClean="0"/>
              <a:t>‘...experiences in himself the full force of the conflict</a:t>
            </a:r>
            <a:r>
              <a:rPr lang="en-GB" sz="2000" dirty="0" smtClean="0"/>
              <a:t>.’ In other words puts what he sees into a wider context of the whole of his doctrine and becomes a ‘</a:t>
            </a:r>
            <a:r>
              <a:rPr lang="en-GB" sz="2000" i="1" dirty="0" smtClean="0"/>
              <a:t>significant article of faith’</a:t>
            </a:r>
            <a:r>
              <a:rPr lang="en-GB" sz="2000" dirty="0" smtClean="0"/>
              <a:t>.</a:t>
            </a:r>
          </a:p>
        </p:txBody>
      </p:sp>
      <p:sp>
        <p:nvSpPr>
          <p:cNvPr id="10" name="TextBox 9"/>
          <p:cNvSpPr txBox="1"/>
          <p:nvPr/>
        </p:nvSpPr>
        <p:spPr>
          <a:xfrm>
            <a:off x="323528" y="5517232"/>
            <a:ext cx="8352928" cy="707886"/>
          </a:xfrm>
          <a:prstGeom prst="rect">
            <a:avLst/>
          </a:prstGeom>
          <a:noFill/>
        </p:spPr>
        <p:txBody>
          <a:bodyPr wrap="square" rtlCol="0">
            <a:spAutoFit/>
          </a:bodyPr>
          <a:lstStyle/>
          <a:p>
            <a:r>
              <a:rPr lang="en-GB" sz="2000" dirty="0" smtClean="0"/>
              <a:t>In conclusion Mitchell states that significant utterances of Christian belief and doctrine can be treated in one of three ways...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568952" cy="400110"/>
          </a:xfrm>
          <a:prstGeom prst="rect">
            <a:avLst/>
          </a:prstGeom>
          <a:noFill/>
        </p:spPr>
        <p:txBody>
          <a:bodyPr wrap="square" rtlCol="0">
            <a:spAutoFit/>
          </a:bodyPr>
          <a:lstStyle/>
          <a:p>
            <a:r>
              <a:rPr lang="en-GB" sz="2000" dirty="0" smtClean="0"/>
              <a:t>‘</a:t>
            </a:r>
            <a:r>
              <a:rPr lang="en-GB" sz="2000" i="1" dirty="0" smtClean="0"/>
              <a:t>God loves humanity</a:t>
            </a:r>
            <a:r>
              <a:rPr lang="en-GB" sz="2000" dirty="0" smtClean="0"/>
              <a:t>’ is not conclusively falsifiable, but can by treated as follows:</a:t>
            </a:r>
          </a:p>
        </p:txBody>
      </p:sp>
      <p:sp>
        <p:nvSpPr>
          <p:cNvPr id="3" name="TextBox 2"/>
          <p:cNvSpPr txBox="1"/>
          <p:nvPr/>
        </p:nvSpPr>
        <p:spPr>
          <a:xfrm>
            <a:off x="323528" y="836712"/>
            <a:ext cx="8568952" cy="1938992"/>
          </a:xfrm>
          <a:prstGeom prst="rect">
            <a:avLst/>
          </a:prstGeom>
          <a:noFill/>
        </p:spPr>
        <p:txBody>
          <a:bodyPr wrap="square" rtlCol="0">
            <a:spAutoFit/>
          </a:bodyPr>
          <a:lstStyle/>
          <a:p>
            <a:pPr marL="457200" indent="-457200">
              <a:buFont typeface="+mj-lt"/>
              <a:buAutoNum type="arabicPeriod"/>
            </a:pPr>
            <a:r>
              <a:rPr lang="en-GB" sz="2000" dirty="0" smtClean="0"/>
              <a:t>As provisional hypotheses to be discarded if experience goes against them.</a:t>
            </a:r>
          </a:p>
          <a:p>
            <a:pPr marL="457200" indent="-457200">
              <a:buFont typeface="+mj-lt"/>
              <a:buAutoNum type="arabicPeriod"/>
            </a:pPr>
            <a:endParaRPr lang="en-GB" sz="2000" dirty="0" smtClean="0"/>
          </a:p>
          <a:p>
            <a:pPr marL="457200" indent="-457200">
              <a:buFont typeface="+mj-lt"/>
              <a:buAutoNum type="arabicPeriod"/>
            </a:pPr>
            <a:r>
              <a:rPr lang="en-GB" sz="2000" dirty="0" smtClean="0"/>
              <a:t>As significant articles of faith</a:t>
            </a:r>
          </a:p>
          <a:p>
            <a:pPr marL="457200" indent="-457200">
              <a:buFont typeface="+mj-lt"/>
              <a:buAutoNum type="arabicPeriod"/>
            </a:pPr>
            <a:endParaRPr lang="en-GB" sz="2000" dirty="0" smtClean="0"/>
          </a:p>
          <a:p>
            <a:pPr marL="457200" indent="-457200">
              <a:buFont typeface="+mj-lt"/>
              <a:buAutoNum type="arabicPeriod"/>
            </a:pPr>
            <a:r>
              <a:rPr lang="en-GB" sz="2000" dirty="0" smtClean="0"/>
              <a:t>As vacuous formulae (perhaps out of a desire for reassurance) to which experience makes no difference and which make no difference to life </a:t>
            </a:r>
          </a:p>
        </p:txBody>
      </p:sp>
      <p:pic>
        <p:nvPicPr>
          <p:cNvPr id="5" name="Picture 4" descr="basil mitchell.jpg"/>
          <p:cNvPicPr>
            <a:picLocks noChangeAspect="1"/>
          </p:cNvPicPr>
          <p:nvPr/>
        </p:nvPicPr>
        <p:blipFill>
          <a:blip r:embed="rId2" cstate="print"/>
          <a:stretch>
            <a:fillRect/>
          </a:stretch>
        </p:blipFill>
        <p:spPr>
          <a:xfrm>
            <a:off x="179512" y="2820998"/>
            <a:ext cx="1730749" cy="1742427"/>
          </a:xfrm>
          <a:prstGeom prst="rect">
            <a:avLst/>
          </a:prstGeom>
          <a:effectLst>
            <a:softEdge rad="63500"/>
          </a:effectLst>
        </p:spPr>
      </p:pic>
      <p:sp>
        <p:nvSpPr>
          <p:cNvPr id="6" name="Rounded Rectangular Callout 5"/>
          <p:cNvSpPr/>
          <p:nvPr/>
        </p:nvSpPr>
        <p:spPr>
          <a:xfrm>
            <a:off x="2123728" y="2820998"/>
            <a:ext cx="6840760" cy="1728192"/>
          </a:xfrm>
          <a:prstGeom prst="wedgeRoundRectCallout">
            <a:avLst>
              <a:gd name="adj1" fmla="val -57138"/>
              <a:gd name="adj2" fmla="val 7739"/>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200" dirty="0" smtClean="0">
                <a:effectLst>
                  <a:outerShdw blurRad="38100" dist="38100" dir="2700000" algn="tl">
                    <a:srgbClr val="000000">
                      <a:alpha val="43137"/>
                    </a:srgbClr>
                  </a:outerShdw>
                </a:effectLst>
                <a:latin typeface="Film Cryptic" pitchFamily="2" charset="0"/>
              </a:rPr>
              <a:t>The Christian is precluded by his faith from taking up the first attitude: He is in constant danger, as Flew has observed, of slipping into the third. But he need not, and, if he does, it is a failure in faith as well as in logic.</a:t>
            </a:r>
          </a:p>
        </p:txBody>
      </p:sp>
      <p:pic>
        <p:nvPicPr>
          <p:cNvPr id="7" name="Picture 6" descr="antony flew.jpg"/>
          <p:cNvPicPr>
            <a:picLocks noChangeAspect="1"/>
          </p:cNvPicPr>
          <p:nvPr/>
        </p:nvPicPr>
        <p:blipFill>
          <a:blip r:embed="rId3" cstate="print"/>
          <a:srcRect b="14132"/>
          <a:stretch>
            <a:fillRect/>
          </a:stretch>
        </p:blipFill>
        <p:spPr>
          <a:xfrm>
            <a:off x="7199784" y="4693206"/>
            <a:ext cx="1728192" cy="1843869"/>
          </a:xfrm>
          <a:prstGeom prst="rect">
            <a:avLst/>
          </a:prstGeom>
          <a:effectLst>
            <a:softEdge rad="63500"/>
          </a:effectLst>
        </p:spPr>
      </p:pic>
      <p:sp>
        <p:nvSpPr>
          <p:cNvPr id="8" name="Rounded Rectangular Callout 7"/>
          <p:cNvSpPr/>
          <p:nvPr/>
        </p:nvSpPr>
        <p:spPr>
          <a:xfrm>
            <a:off x="251520" y="4765214"/>
            <a:ext cx="6840760" cy="1728192"/>
          </a:xfrm>
          <a:prstGeom prst="wedgeRoundRectCallout">
            <a:avLst>
              <a:gd name="adj1" fmla="val 56912"/>
              <a:gd name="adj2" fmla="val 2224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2200" dirty="0" smtClean="0">
                <a:effectLst>
                  <a:outerShdw blurRad="38100" dist="38100" dir="2700000" algn="tl">
                    <a:srgbClr val="000000">
                      <a:alpha val="43137"/>
                    </a:srgbClr>
                  </a:outerShdw>
                </a:effectLst>
                <a:latin typeface="Film Cryptic" pitchFamily="2" charset="0"/>
              </a:rPr>
              <a:t>I still think that in the end, if relentlessly pursued’ [the theologian] will have to resort to the avoiding action of </a:t>
            </a:r>
            <a:r>
              <a:rPr lang="en-GB" sz="2200" i="1" dirty="0" smtClean="0">
                <a:effectLst>
                  <a:outerShdw blurRad="38100" dist="38100" dir="2700000" algn="tl">
                    <a:srgbClr val="000000">
                      <a:alpha val="43137"/>
                    </a:srgbClr>
                  </a:outerShdw>
                </a:effectLst>
                <a:latin typeface="Film Cryptic" pitchFamily="2" charset="0"/>
              </a:rPr>
              <a:t>qualification</a:t>
            </a:r>
            <a:r>
              <a:rPr lang="en-GB" sz="2200" dirty="0" smtClean="0">
                <a:effectLst>
                  <a:outerShdw blurRad="38100" dist="38100" dir="2700000" algn="tl">
                    <a:srgbClr val="000000">
                      <a:alpha val="43137"/>
                    </a:srgbClr>
                  </a:outerShdw>
                </a:effectLst>
                <a:latin typeface="Film Cryptic" pitchFamily="2" charset="0"/>
              </a:rPr>
              <a:t>. And there lies that death by a thousand qualifications which </a:t>
            </a:r>
            <a:r>
              <a:rPr lang="en-GB" sz="2200" i="1" dirty="0" smtClean="0">
                <a:effectLst>
                  <a:outerShdw blurRad="38100" dist="38100" dir="2700000" algn="tl">
                    <a:srgbClr val="000000">
                      <a:alpha val="43137"/>
                    </a:srgbClr>
                  </a:outerShdw>
                </a:effectLst>
                <a:latin typeface="Film Cryptic" pitchFamily="2" charset="0"/>
              </a:rPr>
              <a:t>would be</a:t>
            </a:r>
            <a:r>
              <a:rPr lang="en-GB" sz="2200" dirty="0" smtClean="0">
                <a:effectLst>
                  <a:outerShdw blurRad="38100" dist="38100" dir="2700000" algn="tl">
                    <a:srgbClr val="000000">
                      <a:alpha val="43137"/>
                    </a:srgbClr>
                  </a:outerShdw>
                </a:effectLst>
                <a:latin typeface="Film Cryptic" pitchFamily="2" charset="0"/>
              </a:rPr>
              <a:t> a ‘</a:t>
            </a:r>
            <a:r>
              <a:rPr lang="en-GB" sz="2200" i="1" dirty="0" smtClean="0">
                <a:effectLst>
                  <a:outerShdw blurRad="38100" dist="38100" dir="2700000" algn="tl">
                    <a:srgbClr val="000000">
                      <a:alpha val="43137"/>
                    </a:srgbClr>
                  </a:outerShdw>
                </a:effectLst>
                <a:latin typeface="Film Cryptic" pitchFamily="2" charset="0"/>
              </a:rPr>
              <a:t>failure in faith and logic</a:t>
            </a:r>
            <a:r>
              <a:rPr lang="en-GB" sz="2200" dirty="0" smtClean="0">
                <a:effectLst>
                  <a:outerShdw blurRad="38100" dist="38100" dir="2700000" algn="tl">
                    <a:srgbClr val="000000">
                      <a:alpha val="43137"/>
                    </a:srgbClr>
                  </a:outerShdw>
                </a:effectLst>
                <a:latin typeface="Film Cryptic"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2000"/>
                                        <p:tgtEl>
                                          <p:spTgt spid="5"/>
                                        </p:tgtEl>
                                      </p:cBhvr>
                                    </p:animEffect>
                                  </p:childTnLst>
                                </p:cTn>
                              </p:par>
                            </p:childTnLst>
                          </p:cTn>
                        </p:par>
                        <p:par>
                          <p:cTn id="34" fill="hold">
                            <p:stCondLst>
                              <p:cond delay="2000"/>
                            </p:stCondLst>
                            <p:childTnLst>
                              <p:par>
                                <p:cTn id="35" presetID="55" presetClass="entr" presetSubtype="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1000" fill="hold"/>
                                        <p:tgtEl>
                                          <p:spTgt spid="6"/>
                                        </p:tgtEl>
                                        <p:attrNameLst>
                                          <p:attrName>ppt_w</p:attrName>
                                        </p:attrNameLst>
                                      </p:cBhvr>
                                      <p:tavLst>
                                        <p:tav tm="0">
                                          <p:val>
                                            <p:strVal val="#ppt_w*0.70"/>
                                          </p:val>
                                        </p:tav>
                                        <p:tav tm="100000">
                                          <p:val>
                                            <p:strVal val="#ppt_w"/>
                                          </p:val>
                                        </p:tav>
                                      </p:tavLst>
                                    </p:anim>
                                    <p:anim calcmode="lin" valueType="num">
                                      <p:cBhvr>
                                        <p:cTn id="38" dur="1000" fill="hold"/>
                                        <p:tgtEl>
                                          <p:spTgt spid="6"/>
                                        </p:tgtEl>
                                        <p:attrNameLst>
                                          <p:attrName>ppt_h</p:attrName>
                                        </p:attrNameLst>
                                      </p:cBhvr>
                                      <p:tavLst>
                                        <p:tav tm="0">
                                          <p:val>
                                            <p:strVal val="#ppt_h"/>
                                          </p:val>
                                        </p:tav>
                                        <p:tav tm="100000">
                                          <p:val>
                                            <p:strVal val="#ppt_h"/>
                                          </p:val>
                                        </p:tav>
                                      </p:tavLst>
                                    </p:anim>
                                    <p:animEffect transition="in" filter="fade">
                                      <p:cBhvr>
                                        <p:cTn id="39" dur="10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2000"/>
                                        <p:tgtEl>
                                          <p:spTgt spid="7"/>
                                        </p:tgtEl>
                                      </p:cBhvr>
                                    </p:animEffect>
                                  </p:childTnLst>
                                </p:cTn>
                              </p:par>
                            </p:childTnLst>
                          </p:cTn>
                        </p:par>
                        <p:par>
                          <p:cTn id="45" fill="hold">
                            <p:stCondLst>
                              <p:cond delay="2000"/>
                            </p:stCondLst>
                            <p:childTnLst>
                              <p:par>
                                <p:cTn id="46" presetID="55" presetClass="entr" presetSubtype="0"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1000" fill="hold"/>
                                        <p:tgtEl>
                                          <p:spTgt spid="8"/>
                                        </p:tgtEl>
                                        <p:attrNameLst>
                                          <p:attrName>ppt_w</p:attrName>
                                        </p:attrNameLst>
                                      </p:cBhvr>
                                      <p:tavLst>
                                        <p:tav tm="0">
                                          <p:val>
                                            <p:strVal val="#ppt_w*0.70"/>
                                          </p:val>
                                        </p:tav>
                                        <p:tav tm="100000">
                                          <p:val>
                                            <p:strVal val="#ppt_w"/>
                                          </p:val>
                                        </p:tav>
                                      </p:tavLst>
                                    </p:anim>
                                    <p:anim calcmode="lin" valueType="num">
                                      <p:cBhvr>
                                        <p:cTn id="49" dur="1000" fill="hold"/>
                                        <p:tgtEl>
                                          <p:spTgt spid="8"/>
                                        </p:tgtEl>
                                        <p:attrNameLst>
                                          <p:attrName>ppt_h</p:attrName>
                                        </p:attrNameLst>
                                      </p:cBhvr>
                                      <p:tavLst>
                                        <p:tav tm="0">
                                          <p:val>
                                            <p:strVal val="#ppt_h"/>
                                          </p:val>
                                        </p:tav>
                                        <p:tav tm="100000">
                                          <p:val>
                                            <p:strVal val="#ppt_h"/>
                                          </p:val>
                                        </p:tav>
                                      </p:tavLst>
                                    </p:anim>
                                    <p:animEffect transition="in" filter="fade">
                                      <p:cBhvr>
                                        <p:cTn id="5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332656"/>
          <a:ext cx="8568952" cy="6192688"/>
        </p:xfrm>
        <a:graphic>
          <a:graphicData uri="http://schemas.openxmlformats.org/drawingml/2006/table">
            <a:tbl>
              <a:tblPr/>
              <a:tblGrid>
                <a:gridCol w="779742"/>
                <a:gridCol w="779742"/>
                <a:gridCol w="1827996"/>
                <a:gridCol w="1662081"/>
                <a:gridCol w="3519391"/>
              </a:tblGrid>
              <a:tr h="443466">
                <a:tc>
                  <a:txBody>
                    <a:bodyPr/>
                    <a:lstStyle/>
                    <a:p>
                      <a:pPr algn="ctr">
                        <a:spcAft>
                          <a:spcPts val="0"/>
                        </a:spcAft>
                      </a:pPr>
                      <a:r>
                        <a:rPr lang="en-GB" sz="1400" b="1" dirty="0">
                          <a:latin typeface="Arial"/>
                          <a:ea typeface="Times New Roman"/>
                        </a:rPr>
                        <a:t>Author</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Story</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Outline of the Story</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Implication</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Possible Response</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749222">
                <a:tc>
                  <a:txBody>
                    <a:bodyPr/>
                    <a:lstStyle/>
                    <a:p>
                      <a:pPr algn="ctr">
                        <a:spcAft>
                          <a:spcPts val="0"/>
                        </a:spcAft>
                      </a:pPr>
                      <a:r>
                        <a:rPr lang="en-GB" sz="1400" dirty="0">
                          <a:latin typeface="Arial"/>
                          <a:ea typeface="Times New Roman"/>
                        </a:rPr>
                        <a:t>Basil Mitchell</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i="1" dirty="0">
                          <a:latin typeface="Arial"/>
                          <a:ea typeface="Times New Roman"/>
                        </a:rPr>
                        <a:t>The Partisan and the Stranger</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spcAft>
                          <a:spcPts val="0"/>
                        </a:spcAft>
                      </a:pPr>
                      <a:r>
                        <a:rPr lang="en-GB" sz="1400" dirty="0">
                          <a:latin typeface="Arial"/>
                          <a:ea typeface="Times New Roman"/>
                        </a:rPr>
                        <a:t>Basil Mitchell suggests through parable that there may be events or things which count against or in favour of a believers’ ‘</a:t>
                      </a:r>
                      <a:r>
                        <a:rPr lang="en-GB" sz="1400" i="1" dirty="0">
                          <a:latin typeface="Arial"/>
                          <a:ea typeface="Times New Roman"/>
                        </a:rPr>
                        <a:t>blik</a:t>
                      </a:r>
                      <a:r>
                        <a:rPr lang="en-GB" sz="1400" dirty="0">
                          <a:latin typeface="Arial"/>
                          <a:ea typeface="Times New Roman"/>
                        </a:rPr>
                        <a:t>’. Secondly, Mitchell agrees with Flew that theological statements are ‘</a:t>
                      </a:r>
                      <a:r>
                        <a:rPr lang="en-GB" sz="1400" i="1" dirty="0">
                          <a:latin typeface="Arial"/>
                          <a:ea typeface="Times New Roman"/>
                        </a:rPr>
                        <a:t>assertions</a:t>
                      </a:r>
                      <a:r>
                        <a:rPr lang="en-GB" sz="1400" dirty="0">
                          <a:latin typeface="Arial"/>
                          <a:ea typeface="Times New Roman"/>
                        </a:rPr>
                        <a:t>’. </a:t>
                      </a:r>
                      <a:endParaRPr lang="en-GB" sz="1400" dirty="0" smtClean="0">
                        <a:latin typeface="Arial"/>
                        <a:ea typeface="Times New Roman"/>
                      </a:endParaRPr>
                    </a:p>
                    <a:p>
                      <a:pPr algn="l">
                        <a:spcAft>
                          <a:spcPts val="0"/>
                        </a:spcAft>
                      </a:pPr>
                      <a:r>
                        <a:rPr lang="en-GB" sz="1400" dirty="0" smtClean="0">
                          <a:latin typeface="Arial"/>
                          <a:ea typeface="Times New Roman"/>
                        </a:rPr>
                        <a:t>Mitchell </a:t>
                      </a:r>
                      <a:r>
                        <a:rPr lang="en-GB" sz="1400" dirty="0">
                          <a:latin typeface="Arial"/>
                          <a:ea typeface="Times New Roman"/>
                        </a:rPr>
                        <a:t>concludes that religious believers’ statements of belief could be: </a:t>
                      </a:r>
                      <a:endParaRPr lang="en-GB" sz="1400" dirty="0" smtClean="0">
                        <a:latin typeface="Arial"/>
                        <a:ea typeface="Times New Roman"/>
                      </a:endParaRPr>
                    </a:p>
                    <a:p>
                      <a:pPr algn="l">
                        <a:spcAft>
                          <a:spcPts val="0"/>
                        </a:spcAft>
                        <a:buFont typeface="Wingdings" pitchFamily="2" charset="2"/>
                        <a:buChar char=""/>
                      </a:pPr>
                      <a:r>
                        <a:rPr lang="en-GB" sz="1400" dirty="0" smtClean="0">
                          <a:latin typeface="Arial"/>
                          <a:ea typeface="Times New Roman"/>
                        </a:rPr>
                        <a:t>‘</a:t>
                      </a:r>
                      <a:r>
                        <a:rPr lang="en-GB" sz="1400" i="1" dirty="0">
                          <a:latin typeface="Arial"/>
                          <a:ea typeface="Times New Roman"/>
                        </a:rPr>
                        <a:t>Provisional hypotheses</a:t>
                      </a:r>
                      <a:r>
                        <a:rPr lang="en-GB" sz="1400" dirty="0">
                          <a:latin typeface="Arial"/>
                          <a:ea typeface="Times New Roman"/>
                        </a:rPr>
                        <a:t>’ </a:t>
                      </a:r>
                      <a:endParaRPr lang="en-GB" sz="1400" dirty="0" smtClean="0">
                        <a:latin typeface="Arial"/>
                        <a:ea typeface="Times New Roman"/>
                      </a:endParaRPr>
                    </a:p>
                    <a:p>
                      <a:pPr algn="l">
                        <a:spcAft>
                          <a:spcPts val="0"/>
                        </a:spcAft>
                        <a:buFont typeface="Wingdings" pitchFamily="2" charset="2"/>
                        <a:buChar char=""/>
                      </a:pPr>
                      <a:r>
                        <a:rPr lang="en-GB" sz="1400" dirty="0" smtClean="0">
                          <a:latin typeface="Arial"/>
                          <a:ea typeface="Times New Roman"/>
                        </a:rPr>
                        <a:t>‘</a:t>
                      </a:r>
                      <a:r>
                        <a:rPr lang="en-GB" sz="1400" i="1" dirty="0">
                          <a:latin typeface="Arial"/>
                          <a:ea typeface="Times New Roman"/>
                        </a:rPr>
                        <a:t>significant articles of faith</a:t>
                      </a:r>
                      <a:r>
                        <a:rPr lang="en-GB" sz="1400" dirty="0">
                          <a:latin typeface="Arial"/>
                          <a:ea typeface="Times New Roman"/>
                        </a:rPr>
                        <a:t>’ </a:t>
                      </a:r>
                      <a:endParaRPr lang="en-GB" sz="1400" dirty="0" smtClean="0">
                        <a:latin typeface="Arial"/>
                        <a:ea typeface="Times New Roman"/>
                      </a:endParaRPr>
                    </a:p>
                    <a:p>
                      <a:pPr algn="l">
                        <a:spcAft>
                          <a:spcPts val="0"/>
                        </a:spcAft>
                        <a:buFont typeface="Wingdings" pitchFamily="2" charset="2"/>
                        <a:buNone/>
                      </a:pPr>
                      <a:r>
                        <a:rPr lang="en-GB" sz="1400" dirty="0" smtClean="0">
                          <a:latin typeface="Arial"/>
                          <a:ea typeface="Times New Roman"/>
                          <a:sym typeface="Wingdings"/>
                        </a:rPr>
                        <a:t></a:t>
                      </a:r>
                      <a:r>
                        <a:rPr lang="en-GB" sz="1400" dirty="0" smtClean="0">
                          <a:latin typeface="Arial"/>
                          <a:ea typeface="Times New Roman"/>
                        </a:rPr>
                        <a:t> </a:t>
                      </a:r>
                      <a:r>
                        <a:rPr lang="en-GB" sz="1400" dirty="0">
                          <a:latin typeface="Arial"/>
                          <a:ea typeface="Times New Roman"/>
                        </a:rPr>
                        <a:t>‘</a:t>
                      </a:r>
                      <a:r>
                        <a:rPr lang="en-GB" sz="1400" i="1" dirty="0">
                          <a:latin typeface="Arial"/>
                          <a:ea typeface="Times New Roman"/>
                        </a:rPr>
                        <a:t>vacuous formulae</a:t>
                      </a:r>
                      <a:r>
                        <a:rPr lang="en-GB" sz="1400" dirty="0">
                          <a:latin typeface="Arial"/>
                          <a:ea typeface="Times New Roman"/>
                        </a:rPr>
                        <a:t>’. Mitchell concludes that religious statements are not necessarily ‘</a:t>
                      </a:r>
                      <a:r>
                        <a:rPr lang="en-GB" sz="1400" i="1" dirty="0">
                          <a:latin typeface="Arial"/>
                          <a:ea typeface="Times New Roman"/>
                        </a:rPr>
                        <a:t>vacuous formulae</a:t>
                      </a:r>
                      <a:r>
                        <a:rPr lang="en-GB" sz="1400" dirty="0">
                          <a:latin typeface="Arial"/>
                          <a:ea typeface="Times New Roman"/>
                        </a:rPr>
                        <a:t>’</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spcAft>
                          <a:spcPts val="0"/>
                        </a:spcAft>
                      </a:pPr>
                      <a:r>
                        <a:rPr lang="en-GB" sz="1400" dirty="0">
                          <a:latin typeface="Arial"/>
                          <a:ea typeface="Times New Roman"/>
                        </a:rPr>
                        <a:t>Mitchell’s analogy suggests that religious beliefs are potentially at least statements about how the world is. </a:t>
                      </a:r>
                      <a:endParaRPr lang="en-GB" sz="1400" dirty="0" smtClean="0">
                        <a:latin typeface="Arial"/>
                        <a:ea typeface="Times New Roman"/>
                      </a:endParaRPr>
                    </a:p>
                    <a:p>
                      <a:pPr algn="l">
                        <a:spcAft>
                          <a:spcPts val="0"/>
                        </a:spcAft>
                      </a:pPr>
                      <a:r>
                        <a:rPr lang="en-GB" sz="1400" dirty="0" smtClean="0">
                          <a:latin typeface="Arial"/>
                          <a:ea typeface="Times New Roman"/>
                        </a:rPr>
                        <a:t>If </a:t>
                      </a:r>
                      <a:r>
                        <a:rPr lang="en-GB" sz="1400" dirty="0">
                          <a:latin typeface="Arial"/>
                          <a:ea typeface="Times New Roman"/>
                        </a:rPr>
                        <a:t>this is a correct view of religious belief statements it means that they are meaningful as any claim about how things are in the world potentially falsifiable.</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342900" lvl="0" indent="-342900" algn="l">
                        <a:spcAft>
                          <a:spcPts val="0"/>
                        </a:spcAft>
                        <a:buFont typeface="Symbol"/>
                        <a:buChar char=""/>
                      </a:pPr>
                      <a:r>
                        <a:rPr lang="en-GB" sz="1400" dirty="0">
                          <a:latin typeface="Arial"/>
                          <a:ea typeface="Times New Roman"/>
                        </a:rPr>
                        <a:t>In some ways </a:t>
                      </a:r>
                      <a:r>
                        <a:rPr lang="en-GB" sz="1400" dirty="0" smtClean="0">
                          <a:latin typeface="Arial"/>
                          <a:ea typeface="Times New Roman"/>
                        </a:rPr>
                        <a:t>Mitchell’s </a:t>
                      </a:r>
                      <a:r>
                        <a:rPr lang="en-GB" sz="1400" dirty="0">
                          <a:latin typeface="Arial"/>
                          <a:ea typeface="Times New Roman"/>
                        </a:rPr>
                        <a:t>analogy leads one back to Flew’s original issue – if religious statements are assertions about how the world is they are meaningless having died a death of a thousand </a:t>
                      </a:r>
                      <a:r>
                        <a:rPr lang="en-GB" sz="1400" dirty="0" smtClean="0">
                          <a:latin typeface="Arial"/>
                          <a:ea typeface="Times New Roman"/>
                        </a:rPr>
                        <a:t>falsifications</a:t>
                      </a:r>
                    </a:p>
                    <a:p>
                      <a:pPr marL="342900" lvl="0" indent="-342900" algn="l">
                        <a:spcAft>
                          <a:spcPts val="0"/>
                        </a:spcAft>
                        <a:buFont typeface="Symbol"/>
                        <a:buNone/>
                      </a:pPr>
                      <a:endParaRPr lang="en-GB" sz="1400" dirty="0">
                        <a:latin typeface="Arial"/>
                        <a:ea typeface="Times New Roman"/>
                      </a:endParaRPr>
                    </a:p>
                    <a:p>
                      <a:pPr marL="342900" lvl="0" indent="-342900" algn="l">
                        <a:spcAft>
                          <a:spcPts val="0"/>
                        </a:spcAft>
                        <a:buFont typeface="Symbol"/>
                        <a:buChar char=""/>
                      </a:pPr>
                      <a:r>
                        <a:rPr lang="en-GB" sz="1400" dirty="0">
                          <a:latin typeface="Arial"/>
                          <a:ea typeface="Times New Roman"/>
                        </a:rPr>
                        <a:t>However, a religious believer could equally well reply that religious beliefs are open to falsification and thus are meaningful</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2736"/>
            <a:ext cx="8568952" cy="2862322"/>
          </a:xfrm>
          <a:prstGeom prst="rect">
            <a:avLst/>
          </a:prstGeom>
        </p:spPr>
        <p:txBody>
          <a:bodyPr wrap="square">
            <a:spAutoFit/>
          </a:bodyPr>
          <a:lstStyle/>
          <a:p>
            <a:r>
              <a:rPr lang="en-GB" sz="2000" dirty="0" smtClean="0"/>
              <a:t>Richard Swinburne in ’</a:t>
            </a:r>
            <a:r>
              <a:rPr lang="en-GB" sz="2000" i="1" dirty="0" smtClean="0"/>
              <a:t>The Coherence of Theism</a:t>
            </a:r>
            <a:r>
              <a:rPr lang="en-GB" sz="2000" dirty="0" smtClean="0"/>
              <a:t>’ (1977) argues that factual statements can be falsified. However, some existential statements cannot be falsified but this does not stop the statements being meaningful.</a:t>
            </a:r>
          </a:p>
          <a:p>
            <a:r>
              <a:rPr lang="en-GB" sz="2000" dirty="0" smtClean="0"/>
              <a:t>‘</a:t>
            </a:r>
            <a:r>
              <a:rPr lang="en-GB" sz="2000" i="1" dirty="0" smtClean="0"/>
              <a:t>Some of the toys which to all appearances stay in the toy cup-</a:t>
            </a:r>
          </a:p>
          <a:p>
            <a:r>
              <a:rPr lang="en-GB" sz="2000" i="1" dirty="0" smtClean="0"/>
              <a:t>board while people are asleep and no one is watching, actually </a:t>
            </a:r>
          </a:p>
          <a:p>
            <a:r>
              <a:rPr lang="en-GB" sz="2000" i="1" dirty="0" smtClean="0"/>
              <a:t>get up and dance in the middle of the night and then go back to </a:t>
            </a:r>
          </a:p>
          <a:p>
            <a:r>
              <a:rPr lang="en-GB" sz="2000" i="1" dirty="0" smtClean="0"/>
              <a:t>the cupboard leaving no traces of their activity</a:t>
            </a:r>
            <a:r>
              <a:rPr lang="en-GB" sz="2000" dirty="0" smtClean="0"/>
              <a:t>.’ This can be </a:t>
            </a:r>
          </a:p>
          <a:p>
            <a:r>
              <a:rPr lang="en-GB" sz="2000" dirty="0" smtClean="0"/>
              <a:t>neither proven true or false (verified or falsified) but it can be </a:t>
            </a:r>
          </a:p>
          <a:p>
            <a:r>
              <a:rPr lang="en-GB" sz="2000" dirty="0" smtClean="0"/>
              <a:t>understood and is therefore meaningful.</a:t>
            </a:r>
            <a:endParaRPr lang="en-GB" sz="2000" dirty="0"/>
          </a:p>
        </p:txBody>
      </p:sp>
      <p:sp>
        <p:nvSpPr>
          <p:cNvPr id="3" name="TextBox 2"/>
          <p:cNvSpPr txBox="1"/>
          <p:nvPr/>
        </p:nvSpPr>
        <p:spPr>
          <a:xfrm>
            <a:off x="323528" y="404664"/>
            <a:ext cx="8424936" cy="400110"/>
          </a:xfrm>
          <a:prstGeom prst="rect">
            <a:avLst/>
          </a:prstGeom>
          <a:noFill/>
        </p:spPr>
        <p:txBody>
          <a:bodyPr wrap="square" rtlCol="0">
            <a:spAutoFit/>
          </a:bodyPr>
          <a:lstStyle/>
          <a:p>
            <a:r>
              <a:rPr lang="en-GB" sz="2000" dirty="0" smtClean="0"/>
              <a:t>All this leads us to the question ‘</a:t>
            </a:r>
            <a:r>
              <a:rPr lang="en-GB" sz="2000" i="1" dirty="0" smtClean="0"/>
              <a:t>What exactly can be falsified?</a:t>
            </a:r>
            <a:r>
              <a:rPr lang="en-GB" sz="2000" dirty="0" smtClean="0"/>
              <a:t>’</a:t>
            </a:r>
          </a:p>
        </p:txBody>
      </p:sp>
      <p:sp>
        <p:nvSpPr>
          <p:cNvPr id="4" name="Rectangle 3"/>
          <p:cNvSpPr/>
          <p:nvPr/>
        </p:nvSpPr>
        <p:spPr>
          <a:xfrm>
            <a:off x="323528" y="4149080"/>
            <a:ext cx="8496944" cy="1938992"/>
          </a:xfrm>
          <a:prstGeom prst="rect">
            <a:avLst/>
          </a:prstGeom>
        </p:spPr>
        <p:txBody>
          <a:bodyPr wrap="square">
            <a:spAutoFit/>
          </a:bodyPr>
          <a:lstStyle/>
          <a:p>
            <a:r>
              <a:rPr lang="en-GB" sz="2000" dirty="0" smtClean="0"/>
              <a:t>Hare has suggested that while the falsification principle could </a:t>
            </a:r>
          </a:p>
          <a:p>
            <a:r>
              <a:rPr lang="en-GB" sz="2000" dirty="0" smtClean="0"/>
              <a:t>apply to factual statements, they do not apply to existential </a:t>
            </a:r>
          </a:p>
          <a:p>
            <a:r>
              <a:rPr lang="en-GB" sz="2000" dirty="0" smtClean="0"/>
              <a:t>statements. A Christian’s blik could include God as Creator and </a:t>
            </a:r>
            <a:r>
              <a:rPr lang="en-GB" sz="2000" dirty="0" err="1" smtClean="0"/>
              <a:t>sustainer</a:t>
            </a:r>
            <a:r>
              <a:rPr lang="en-GB" sz="2000" dirty="0" smtClean="0"/>
              <a:t> and the whole world is seen with this idea in mind. Because bliks are a set of values, they are not matters of fact that are falsifiable in the way science is (see Hare’s story of </a:t>
            </a:r>
            <a:r>
              <a:rPr lang="en-GB" sz="2000" i="1" dirty="0" smtClean="0"/>
              <a:t>The Lunatic</a:t>
            </a:r>
            <a:r>
              <a:rPr lang="en-GB" sz="2000" dirty="0" smtClean="0"/>
              <a:t>).</a:t>
            </a:r>
            <a:endParaRPr lang="en-GB" sz="2000" dirty="0"/>
          </a:p>
        </p:txBody>
      </p:sp>
      <p:pic>
        <p:nvPicPr>
          <p:cNvPr id="5" name="Picture 4" descr="Toy_Cupboard.jpg"/>
          <p:cNvPicPr>
            <a:picLocks noChangeAspect="1"/>
          </p:cNvPicPr>
          <p:nvPr/>
        </p:nvPicPr>
        <p:blipFill>
          <a:blip r:embed="rId2" cstate="print"/>
          <a:stretch>
            <a:fillRect/>
          </a:stretch>
        </p:blipFill>
        <p:spPr>
          <a:xfrm>
            <a:off x="7164288" y="1772816"/>
            <a:ext cx="1790700" cy="2762250"/>
          </a:xfrm>
          <a:prstGeom prst="rect">
            <a:avLst/>
          </a:prstGeom>
          <a:effectLst>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6024" y="764704"/>
            <a:ext cx="882047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J. Ayer rejected the ideas behind falsification, arguing that statements cannot be conclusively falsified any more than statements can be conclusively verified. He suggested that evidence may strongly suggest that a statement is false, but this does not make it logically impossible that a statement is true (e.g. Unicorns visit</a:t>
            </a:r>
            <a:r>
              <a:rPr kumimoji="0" lang="en-GB" b="0" i="0" u="none" strike="noStrike" cap="none" normalizeH="0" dirty="0" smtClean="0">
                <a:ln>
                  <a:noFill/>
                </a:ln>
                <a:solidFill>
                  <a:schemeClr val="tx1"/>
                </a:solidFill>
                <a:effectLst/>
                <a:latin typeface="Arial" pitchFamily="34" charset="0"/>
                <a:ea typeface="Times New Roman" pitchFamily="18" charset="0"/>
                <a:cs typeface="Arial" pitchFamily="34" charset="0"/>
              </a:rPr>
              <a:t> my garden)</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This leads Ayer to argue that weak verification is the appropriate method for assessing which statements are meaningful.</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216024" y="332656"/>
            <a:ext cx="8424936" cy="400110"/>
          </a:xfrm>
          <a:prstGeom prst="rect">
            <a:avLst/>
          </a:prstGeom>
          <a:noFill/>
        </p:spPr>
        <p:txBody>
          <a:bodyPr wrap="square" rtlCol="0">
            <a:spAutoFit/>
          </a:bodyPr>
          <a:lstStyle/>
          <a:p>
            <a:r>
              <a:rPr lang="en-GB" sz="2000" dirty="0" smtClean="0"/>
              <a:t>Verification and Falsification</a:t>
            </a:r>
          </a:p>
        </p:txBody>
      </p:sp>
      <p:sp>
        <p:nvSpPr>
          <p:cNvPr id="4" name="Rectangle 1"/>
          <p:cNvSpPr>
            <a:spLocks noChangeArrowheads="1"/>
          </p:cNvSpPr>
          <p:nvPr/>
        </p:nvSpPr>
        <p:spPr bwMode="auto">
          <a:xfrm>
            <a:off x="216024" y="2690113"/>
            <a:ext cx="882047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However, it could be argued that Ayer’s claim about Popper’s falsification misrepresents Popper’s views, as Popper stated the falsification had to be possible in</a:t>
            </a:r>
            <a:r>
              <a:rPr kumimoji="0" lang="en-GB" b="0" i="0" u="none" strike="noStrike" cap="none" normalizeH="0" dirty="0" smtClean="0">
                <a:ln>
                  <a:noFill/>
                </a:ln>
                <a:solidFill>
                  <a:schemeClr val="tx1"/>
                </a:solidFill>
                <a:effectLst/>
                <a:latin typeface="Arial" pitchFamily="34" charset="0"/>
                <a:ea typeface="Times New Roman" pitchFamily="18" charset="0"/>
                <a:cs typeface="Arial" pitchFamily="34" charset="0"/>
              </a:rPr>
              <a:t> principle </a:t>
            </a:r>
            <a:r>
              <a:rPr lang="en-GB" dirty="0" smtClean="0">
                <a:latin typeface="Arial" pitchFamily="34" charset="0"/>
                <a:ea typeface="Times New Roman" pitchFamily="18" charset="0"/>
                <a:cs typeface="Arial" pitchFamily="34" charset="0"/>
              </a:rPr>
              <a:t>this means that it can be presented as a serious but unsuccessful attempt to falsify the theory. </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16024" y="3951054"/>
            <a:ext cx="882047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Conclusion</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principles of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verification </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a:t>
            </a:r>
            <a:r>
              <a:rPr kumimoji="0" lang="en-GB"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falsification</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both present strong challenges to religious belief. However, they are not the only ways in which to assess religious language, and for many believers the language they use to talk about God is symbolic, mythological or just different from other language. Therefore, believers might claim that the principles of falsification and verification are not relevant challenges to religious language as the nature of religious language is different from that supposed in the verification and falsification debates. However, could it be that verification and falsification are themselves just ‘</a:t>
            </a:r>
            <a:r>
              <a:rPr kumimoji="0" lang="en-GB"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bliks</a:t>
            </a: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an exercise in language games?</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3"/>
                                        </p:tgtEl>
                                        <p:attrNameLst>
                                          <p:attrName>style.visibility</p:attrName>
                                        </p:attrNameLst>
                                      </p:cBhvr>
                                      <p:to>
                                        <p:strVal val="visible"/>
                                      </p:to>
                                    </p:set>
                                    <p:animEffect transition="in" filter="fade">
                                      <p:cBhvr>
                                        <p:cTn id="12" dur="2000"/>
                                        <p:tgtEl>
                                          <p:spTgt spid="286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24936" cy="400110"/>
          </a:xfrm>
          <a:prstGeom prst="rect">
            <a:avLst/>
          </a:prstGeom>
          <a:noFill/>
        </p:spPr>
        <p:txBody>
          <a:bodyPr wrap="square" rtlCol="0">
            <a:spAutoFit/>
          </a:bodyPr>
          <a:lstStyle/>
          <a:p>
            <a:r>
              <a:rPr lang="en-GB" sz="2000" dirty="0" smtClean="0"/>
              <a:t>An example of Popper’s was astronomy against astrology...  </a:t>
            </a:r>
            <a:endParaRPr lang="en-GB" sz="2000" dirty="0"/>
          </a:p>
        </p:txBody>
      </p:sp>
      <p:pic>
        <p:nvPicPr>
          <p:cNvPr id="1026" name="Picture 2" descr="http://t3.gstatic.com/images?q=tbn:ANd9GcTmFptn6aHCnhS_3EpSfH2iKAQ2fqJVfjgvxmyY9oYhD2RyWTO_DQ"/>
          <p:cNvPicPr>
            <a:picLocks noChangeAspect="1" noChangeArrowheads="1"/>
          </p:cNvPicPr>
          <p:nvPr/>
        </p:nvPicPr>
        <p:blipFill>
          <a:blip r:embed="rId2" cstate="print"/>
          <a:srcRect/>
          <a:stretch>
            <a:fillRect/>
          </a:stretch>
        </p:blipFill>
        <p:spPr bwMode="auto">
          <a:xfrm>
            <a:off x="323528" y="766927"/>
            <a:ext cx="1672977" cy="1725969"/>
          </a:xfrm>
          <a:prstGeom prst="rect">
            <a:avLst/>
          </a:prstGeom>
          <a:noFill/>
          <a:effectLst>
            <a:softEdge rad="63500"/>
          </a:effectLst>
        </p:spPr>
      </p:pic>
      <p:sp>
        <p:nvSpPr>
          <p:cNvPr id="4" name="TextBox 3"/>
          <p:cNvSpPr txBox="1"/>
          <p:nvPr/>
        </p:nvSpPr>
        <p:spPr>
          <a:xfrm>
            <a:off x="2051720" y="980728"/>
            <a:ext cx="6696744" cy="1015663"/>
          </a:xfrm>
          <a:prstGeom prst="rect">
            <a:avLst/>
          </a:prstGeom>
          <a:noFill/>
        </p:spPr>
        <p:txBody>
          <a:bodyPr wrap="square" rtlCol="0">
            <a:spAutoFit/>
          </a:bodyPr>
          <a:lstStyle/>
          <a:p>
            <a:r>
              <a:rPr lang="en-GB" sz="2000" dirty="0" smtClean="0"/>
              <a:t>Albert Einstein's theory of gravity was a scientific theory as it was potentially falsifiable, meaning the truth or falseness of it could be tested against empirical observations of the universe.</a:t>
            </a:r>
            <a:endParaRPr lang="en-GB" sz="2000" dirty="0"/>
          </a:p>
        </p:txBody>
      </p:sp>
      <p:sp>
        <p:nvSpPr>
          <p:cNvPr id="1028" name="AutoShape 4" descr="data:image/jpeg;base64,/9j/4AAQSkZJRgABAQAAAQABAAD/2wCEAAkGBhQSERUUExQWFBUWGBgaGBcYGBgdHxodHRwfGB0iGBoaGyYeGBwkGhodIC8gIycpLSwsHR8xNTAqNSYrLCkBCQoKDgwOGg8PGiwkHyQuKSwqLCwsLCwsLSksLCksLCwsLCwsLCwsKSwsLCwsLCwsKSwsLCwsLCwpLCwsLCwpLP/AABEIAOQA3QMBIgACEQEDEQH/xAAcAAACAgMBAQAAAAAAAAAAAAAEBQMGAAIHAQj/xABBEAABAgMGBAQEBAUDAwQDAAABAhEAAyEEBRIxQVEGImFxE4GRoTKxwfAjQtHhFFJicvEHgpIWQ9IVosLiJDNj/8QAGgEAAgMBAQAAAAAAAAAAAAAAAgMAAQQFBv/EADARAAICAQMDAwMDAwUBAAAAAAABAhEDEiExBBNBIjJRYXGBkaHhsdHwBUJiwfEU/9oADAMBAAIRAxEAPwDo99W3HMYfCig67/fSFozjEq9z8so9xv3jLLfdjEFWYElIGaqfT2g+/ZwQhMkdy33vWJLoswSkzVswBanqW30hRaFlSyou5NfvZqekXFVH7lcsFSflBEmmkRqTmYYXfZfEUgaCpPbT6ecWkRjMKMmQVZqVl3OUVlKnprDa/wC24l4Bkn56wqSnPSLk/BSN0Q7uaS2KYoigb6n2hZZkvUCrtDO95nhSUyxmrP6+8UttyP4Fk9ZmKKsyTt96RilkDt/mNJOVYycrapoGr9mATsMbXDLYLmKLs4HbM/SFU+ZjU5zqaw2t34UhMvU5/M+8IbfavDlqXQFOVcyaB66qMFLwil8itSDOtSUMDLSRicVGAvTfnp6R0S7ZTID6xRuDkCaszMJSpYCakfCglLjViXPeOhpDBouCuf2Ak7Ziiwii8RWokGtVFvLP5BouF6TsMs9aRz3iC0uSP5Q3dR/ZoDNc5KCCxJOdvhbv8CnGyJs3UnAge0AG8EhISHoG0GflWNrxm0CAWADJr/yV3JoOkLJVk0z7R3ZelKEeFsc1yc5Ob5e4ZNtqyNPN4yXfC0jmQCOlMu8aGWKAnyp/iGFisSQB79q6RW5RJYVpKaHmLFvT1iC0ygCpcvT4iMj9HG8NV3fRwNHHSsCWUgpU4AAcH9e5eBklONMNNxdnlmWljzZsalI70ziWyywCQkOHJxFVatnrl5wJYJRCSAPhoHp+Z/KDMGrsoiuvQM9aRzqpm673DZc1TKbCkAbPkHoaNAV85Id1fFt0OwjezTQRzE1Bc17bDMfOIbxk4ikJbCBR3+vQCLk6Vk8lkQn3+Yr9+UFWGxqXMSBR3f6wBNJUQkFnq7bAEmmeaabqrkxcS7B/DSvESsJW4BDJA2YhIDs7kHTJiAYzxVhNhN92sJAlJoEs/wBP1hPiyBjET/EGIviUK1yP+XEbSz0/WLbtkRhkuPn9+0O5H/49mK6YiAR9PQV9YHuuy41MRQfF9BEHEFsxrwjJNPPWDWysHnYVrWSXzJOe/wB/ecSSfSIW09O0E2de2dP8QughpcVmBWVaJ+cB3haiuYVaadvusNrafBkhA+JQqdep+kI8Ojv1iT+CR+TEGnxaQbc8nxJoOiKnvp718oA8Ohc9oby0+DZiclzN9H/Qe5ioLcuQFetsK5hIqkUA6RXr+tYWpMiuJYZIZwFKol+oTiPmk6Q2xpDnQAknYDOArgsQnWhU5wQAKivOXB7YUslugMXdXInCLVw9diZYxahITiPTeGVkvKXNJCFOUsSGIociHAdJYsRSIbTMTKlpCgMKiEqcsACC7nqzDqREV0jDJC1KWo4WGMoOECjBSAyh/UXJhmOOmO4sF4htjPWiQ5jnVqt58dIIBDKKshVYYNsRnFn4itAZj+Y4j2FTFLu+0BZWpRYrehOlGbyhXTLXm1/G4TejA35lt+PIFaicZ0D61yDVaMl1LA9dYiJcnuft4Jlq3+/vaO0nZzWS2dH4qasHSO7hRr2wiH6LCpwG19hSKiq9CiYVMGStORNXSU/Iu8dBsKnAP3m0VFp2HXBtKsjBjXT5RXp1Zy6OU4WG1B6H3i3rl5Nu+mVIqFsk/jzUvQlOnQHPtEiXIHlSudVNc/XY/fpBoCRi+EvkKP79YFloBWU1cFP8zMR06vBJQABycp1cb66+8YZ+5mqHtRKFksxBAelPbq0T+HjILqIwhmYanYfONLMtSUthxMWFa6a6wbYQpzjAHKlgC+qszCsntDXI6sFjUlXj4cSU5jXq3sfL0Gvm+vFUyEuEuw3P9RFEg0d9MnMOb4tTJ8JGWR/SE05VHPp9/bQPGyJyDWeVhSlBJLAB9Sd/MwdLDMNTkNXhfMtKEVWcI69OkHWO+bOlBnOFqyQjUntn5/WIgqYzn21NnksFpM1WxBL60fQCK+Zjgvn9n784FFlUqcZq2BViJQAAASwDNTJ37+ZISPvrEk7KqjJZL/L7+9YdcP2TEsrPwp33/bOF0qSSoMHJLN1h1eUwSJAlgjEocx+Z88opbbkfwL7xt3iTCQaCg6f5zgUryObd/lGqBQV+USILBzVhV4Xywwm7LKZi0jTNQ6DIV6t7x7xDbsUxhkinnmdc/wBIYWb8CQVn415A6bDyFYQ43d9cz9XgqpUDyL76nsgoTmUlRAZyBkA9OZTeTxZuFLr8OUkYcJqpQd6mpqfTyioWGyePbE4nKUBMwbAVCEnqRzMNFV2i/KXglGi3WcIwJxKrqB0Dnyi2raiDJ+CO3Tpypn4ZBlghBbCqpocSSxoSKglmLpIgq95jICRrGl3WZKyJhlGWtJIcpCcTjMgZ5nPIvC7iK8AAsjQYU9zT9/KCyyqJVN7IpHFN4UVriOBPYZn73hVYkgEpJ0oCRvo0R2+YZk9n5ZffPXLr8omQ3itQs3bIQ3oo1+SdY1tFcR2/uSzbqlsvCSFMlYOjKwg02dVNmgRFiKfzAjzG/X6wegEgmgaXNSagOUFSxR8wCmBxMJA7gn/HeFyyzhJpMCMIyXAsuuzJUVBSSo4g2ewOlIvFyzuTdyTrFTsdkmygp0EurcMzACp6CJ7BxWJJSlcpbPmCC1cm7dY14cttpiZQqmjoBTy+bRUJ6T/FTRQPh8uUDKLRZbQlcsFJcEhQbqB+0Vu0pw2qZmXCS3tX73jQgXwCypIMyYxUGKds8OWWjwSqUAGUpWI1Ac9s2qT9YgQs4lqB/MBh0qkCu0MBLJAc5VYJ7afWMU/czVHgGlIdbEzGr/NnTaup9IcWGQkE0PwozPVW5gOQgkqNXBKeUAbO75jWC7IpQUoEuyUDTJ1efrCsntYS5GUvrvnr09/nGAOWIjeXLLD37ff0gmVIKmA+In7fpC0WJ7ouzxrYvEzSwGGbA1cDfro5iTiwoE6QJYAUFMphmKAv2BVXOsMb7u1EsJVLWqXOFMSdQc8Q22hBZrswrM1aite+QG9CS50z+cE9lQSa5CMP39942QHr6xuJdOnfSDLssRmLw6anp9tA8lB9z2UJHiroAOX9foIWW20Fcwq60HbKGN92nKWksE5tvt5QslI+9/vKBm/CLiRhXaD7vsniTAGoKq7fuYFQn55w5SP4eST/ANxfz/YRIqymA39asa8KfhTQ99SPvSK5xDaPDkKAzKVPVuUfF6uEjqoQ1QfnCSTINqtBq0tADinMmpSGy5iX3YpbKLvdyfBfgZ8IXcpMsOSoqLuXoNAxyAGnWLFMvsS5wQohMtwhylQq2YWeQspk4ervpAOCZJDkMNFB2H9wzT106x7ctncFKitLjmIXiSstRYCnUhYIelH3isU022/IhPfcbWu9AFJwEKSyiohiBlhcjIk+zxSuJr0AB2QCo5Z6CLJei1S0nEvFqSEhIoKMHLde+kcz4itRWpMss6jiVt0BgMr15FE04Nm8j4j/AF8Ad0yCRjqXOfcF+8FpDrJApykejRLZ1Kw4UBmocQoH1S1YjRIZQD1YCj6HTV/2joYdmZMu8SeyzcKmOSZwf+1Yr7IPqYe8I3ISQo1WlSgAaDlDe5p5RXhZV862HhlikkjNK0oIId8ia94uPBd6JE6ZKPxKxrQOisK6HsTppCsiXcJjvSML7syUpRjQouWU3wgavo1Y5zxzY5SFgyVJIAzSoF9nANPnntHULXxRJeahYdEsMpRIYq/lG6g+RaKRfFzpnCYlLSwtQMvFTmBKtQDzJJPVgIMuSFfA3EctAVLmFQxKSUl3FaF8iBDa8ZiRaFF3BQmo/uO0Um12M2aZViUnNtRtvlFoVeQmYJiiCpUtGNg7EEhiAKGnasPxzvYTJUZZyPEmuTmGAfYByBr1guSpLqdzU4QQaBh0c1gCQfxJrAjI4vLJvKDEzMFTzEsKfUa1hEvczRH2htnwEkgOWpynYdM4ksRwLXShCWd91P2rEONw5YHUlRGg6NBsqexajhIdn1Jb2heRXBheSwSTQjV8v0hjKAs8sqWXUcvmAI0s9nTJR4kz4tqU7dYT2+2GarEaDTp+8AvSt+QuSG1WkzFFRzPf7aB5qVMyWctnp5RIlOcTKl6s/nnAWWBWCaSVpUOaWR2ILj5pPsdaN7FeExCEqCAy8VSz0oCOZ89GbruustolJRPmEKxrdKeUgAVSC+QdznoY9sNq8RITX8NKEijfl2OQpvrBS9KspbhZTvV8/to9CG07xJLV1ptEkuWVKAGZ+39vbrCAyW6LDiVjPwp9z+0Q3pa/EXnyig/X1gy9rT4aBKRmRXt+pJhPNtKUyypTskOW+lNYc9lpQK3FXEttwICEg4pjA6UJapyGI0fSsWfhi5fCkATAPEmB5lMy2Xl7RVeD7Gu12lU6YPw0HEHrz5AdcCfn1jpCEwDjqagvyFLbY18KFNruSuKUcB1T+U/+J7ekOoFvC2plIUtWSR69B1MTJijFWhdatik8VW8oThXy4RiXV/7Q+r/pHP7GtS1rmqALk6+mXSDeKr6VPn4HfVffRPkI1/hwlgSzfCABXU/XpEwwr1PyOyPSljXjn7/wF+HSgUSW1PQVaNVyyldNASSdR9Kxqpa+UgtuGG4HttGW6S6wBmoBL5fEQMg1GL1jdj5syZODRVsIXIk05kTCU1FVIUQ5H9Sso2NqVKnImIUHwgg+RQdXFBvGtsu/HbRPxJEuXNQnCSXYKDjJsio+RgtfDM9WBOEcoYkkZdW6kwrNFt2iRZY7NOkibJml5kydJAWhI5ll8CiAXUah83OEl83I4ns6pvh+EgeGlBArhIIGuIaI0I0ga45PhSSlapcuaxKZpo6R+VS8OJIyLiu0ETb/ALLLSEibjUAEqYrKTSuErJVShBroNTBrjcs57fVgmTQJ2PHygmgBB2IGrN6vAF1Xx4bggkHM6+XR3PnD2W8yatYeWCFkgZBIAwhugy2MVpdgUZhSElTKLmrb5+USLakLktiyKnArUtClYSB8BGbHMPs0Ei0Jpid8TCpNR9/tCC75apS2UMOVDr5tTL3h+vArNT1yemjRJ3qsPH7Q3wipilKqaEgh23xEgtt7wd4jZgOwf39YBkLLcpJyyfZiw9axvMQUgByc9cqwmbuLGLktV4W9U1dXAFAPvWBEmnnHuMfv27ekeAnPT7f9YQ2xhLZ0VcaNDOyWUF5inwJBIA1appqKRrddgKy5fCNcn6D0ia87wpgl/CKP9B0hiXlgsTX1fP8AEhMtLhJJBGbBJYkkFmLUiKbbggj82I4WHXLM5Z1gopbbyEKr2QkMsgPjQFGuWuWQYPBQSnOpAybjG0OUKDBQYg5df3h1ZkCTLxr+I/YH6/tCq4ZshyAv4HKUnFlmTzZitI3t1v8AEVsBkPrl7RWnQwk7AZ00lRUakmsIb3t8ydNRZ7OMRJ5jVn/+uZ6joYOv+8jLSyQSogDdhv1I06jZ4dcHcP8AhI8WYlpqwA38idEj5n/MA3pV+fAa23G9x3QizSUykZDM6qJzJ6kwyjwCMeG44aVuLbs8UYoXH3EIAwpL4D6rag8szFj4lvrwJdDzqfD03Pl845V46phVPIdKaS8WRLh1Hff0jPkl3HXgfj9C7j/H3/gSWe1JllRUFKWavSruTnB9ltUuawKlYtiW3yOukOOHeH5FsUudal+EhwlIxJTiIqpia5HvWFnFVis0qYf4ckEF2ckAecalFtGRyZupbzMLlmPXqHeDpah4qAXZOJZc6JAbXUn5wssdoxgE4aip9XoMqxvbZxCZmEEnCJaabljX/cP+MHEt8EVotBEqWD/3CqYTuMhR/wCtUXPhC1qtMrCX5KFR1FSPPQ+sU9N3qtFrTJQWZKUdAAMZJ8j7R0yzJRZZUxKQyJSA3UsVEnqS0PirFrZiTiC8GmCzoqoj8QgA0bCEJ2z94LtN1yVWdExEtIZQKilIq24zc0puWil3XOULR4i+ZyCrpi5g8Wi/bSUS0ollR8VTEO+JVMOflX1jB1HUvHm7bXPBqx4VKClf3EkhRnKWsBpaSU4jTEpQJYvklKQVHsN49my0sEJHKoFSVUcjQs1ElnY7jzuFnuREuQZZAWlIIViD+IpRdZalSrCkV0aENts4xTFgBnKUtkAhpZb+nGSB/bG+Hpg75oQ1c1Qmva6fw0rTVgHH6Qmsl6KlsQcaP5dux0i8TEPIrHObUoS1lhQkiOV0PVPJcMh0Ot6ZRqcC4WS14gFAjAo5h6GtWeh0iedMKQACQKsWd9c3ir8P24JmYVDkX8JLUVt5w8vCYkpSGZirNtWNBoI2ZItWjDF2W+VJd6Qyu66irOiNT8wP1j27rrxMtfKgaZP+giW23m/IiiAKEa/tGdJLdjCS8baG8OW2FmJ+ghSJ1Kh2aMSr7+/MRiKnv9/KI3ZEjybMfLLOALzlEpQo0QZqBzfmZyfIDOHV13cZiq/AnOmfQfdI8vu0S5hEvAhQRRylJ/4uKCmkMx+l6mDJXshfxFeCV2qUE0AxB96H2cfPeBbzvYSJRWqp0GpP6DU6CJrX4aUhagKM1A+wA1J0EJLju2ZeM4qmJw2cMC1HYvhB6sMR7aNElK95cIuEasY8H3Yu0TBNtIHKSpAyxHIKINcIyHbd36IlMCWS7EoUVJcUAA0SBTlGmQ9INisacnrZGzyBrfbUykKWoslIc/t1ieYY55xvxMDypPKk8v8AWvfsIDNk/wBqDxY9T348lY4uvxc6YUvzrzA/KnRI8qmB5/JZMGripPyG9YgsNmqqYonEp2LAk55U+msH2mRikrdsafhpU6uBpQRNChFL6lZJ63a48FqujgOWqxSzPxIV8atGGbVLJfU/KKnxZaE+LMMsDApgE4pZIUEhKvgUpgWeudY6Zct6Jm2FKpoKiEYZiVAqqB+YAGhDF2yIjkvEVpFpnHAnw0AqLcyjQF2KtAAeXIARrRmlsjW6rSkIw5F9nBB3LNk8E2CSJsxCQahSlrqRUAtTqSPSFl2LAVt09vKrRLaEutJFKMG28soqL3oXrfkvXAliwhc9QGKYohH9uZP3tDe8E4lWiSc5srEnqQCk/NMT3Dd3hyUBWYQAzZDMhtCTU+UA3/OCFInJouSoFSXDmWrlNAXyjXFIMo9nmqRacTHCpCMQAflKQ7g/EHDt00i5SbGnFLnYgpEvFhIduYVZ3LgOK6tnCC9MMu8EKllJQpKVJLsCC7MchoNt4s95zgVISkCvMpgznP8AfoQneJLFCbTa4JCcoppMIvq1FCAlA5wAQP8A+izhR6KKl/7RCy32QIlTEDKWJMoHq/iKPzMMEyyq0Jc0QDMPcjAj0QCfOEt43oEzZUlRrME6ar+5aVBA9N94T1D0YpNfA7CrmgdE/lWHyQn3K/0igXssYlBtX9R+sWtM8eCtZd5iuUDPCnlHk7+sVy8bBNUVLEosBXpr8tI4HS1CTO11HqjsBSwCE9c2+cWOzWhU+UktiWglKiGrQFJy1Hu8Viyq5ex9oIRaFy/gVhfPq2XzMehcVKKZ569Mmdytl4ldMhp5b7QGvX79fveI1rf9euUbSg8cs1mgTTtl2g2wXaZh2RqRr0ETXddxWXLhI137bCNrxvQAeHLokDMfIdIbGNbspv4PbzvMAeHLoMiR9P1hFMmpQMSiGGf3+kezqAqJYCsIhLnW20eHK5ESykqU+T5kjRTZJ0d88o3e74LSMsdmnW+0YEjBJlulZOaQ3Q/GcqGgcbx0u7LuRJlply0hKEhgB91PWIroueXZ0BEtLAZ7kmpJOpJhi0DFPK78IpvwZHhMewov++xIQ/5i4SPqeghuSehFRi5OkKuMb9CEmWFNR1nYbdzHLcZtMzGpglPwh8h+sGXpblWhbEkh3JepO/vSJJEtKeUJJ3p3Jf1heLHXqlyNyTSXbjx5+rNJdDVWEDLJvLbOHEm70rkFUzKWXxF8tj8zAF3SSqgQegz2yb6w5vrkscxAVzhnrm5B10b6xeWVVH5M0nSD7uvgWaZNlJRil/yvkQkDUVBDGK2OH59rmEyEMFk41/AhI2A+bDp1iHhW/AVzfEc4ZYU4z5Bh8+SLVdnHTSsCQnxBhSlKuUupmJG3MPIE1iY9VuLeyFrcVp/0rUgY5tpQAMwEGozIcq928oWcOyEC0KUuW6ZJcsCoqUVYUAbuov5QNxXbTNmLUtRXgYagPqwPwiHXCspMuz1cKnEKVuE1CUpP86ql9A5jXjipMHa9izG2zZ4BQjwwX5lLqdKJQfmoCK7fqlKH4ikzWBAWgpTMAPZRTMH9JbvD5V+y5CUJIKpswDDKlhyAfhFaANv1iscQX6rEUzLGhBVkpSw+zkppD+5CMtLYzS2rRWLYsjACcaUuEnKhJLEZpIOnzDRdbss0uWlKkKKjMSk1L4Xokd8QKm2RFItqFJUCtBQCd3B/tP7mLPcFp8SeFZS5YK1OGYBLA9ABQDudYehMR7a+IJVlkqUo4pk51JSD+VsKXP5QEge8cyvO81TJ3jqpiU4bRIoGgS8LdiUauPtojVa3SAdMjtHP6id+lG3BGvUy4ixrmthxIlhgCl6JalBVVNojt9rlSkkSUTFLYjGsqAD0diWPpDTgy1FdnS4JCeV9A3QCpaIuJ1IIOFwciCCO1Dv95x5pTfe7bXH+bnadONlDs6aH79YLKNf0iGSanv8AT9IKKqCPYYVcEeay+9nXEIDt97+cMrBdH55lEioHT+rp0iWVZJcgBUwgq0Gdf6R9YAtl7qmH+VO3vWOYoqO7NV2FXjemIFKCAnca/tCW0TEoBKiwS3lGtqtyZaXUcn710G8Jpdgm3itOEkSAkkzAQz6BFHK+tGfTWm73lwEkQrs863T/AAZRKEJZSlMWTWmI5FWoSMiN8uj3Rc6JEsIQO5OajurcxDw3dYkyEoSjABkCXLZDEdS32BSG6Q0AovK9/aU2epEexqDAt4XiiUgrWWA9SdhuYfKSggErZpet6IkoKleQ1J2Eci4k4iM6aUu6lULZDZIjzjXjJUxbAjFkBmEA/wDyO8LrtsQQAtVVHIEebmvzhGOLm9cjRJ9paVz5+n0DrJZyhmAfU1p8nrBfhqD5E5ksa+pp2jTwFLLalhQka9PusP7suyzKUEePL8Q0ZDqr1VRi+x0jVVmbgCs1imFOIKMsZJ2Uoj839L8vfyirXrfviSlJJLgpYnMAO6VH8zEljE1/XnMTMmWZPMHwMmodLB0vpR2OVY2sHDAYKmkFbOEuMIL/AJq13/WFaLdsS05MMuOxplIClVUQfE5SXBCqZZtSmrwVcpSRNVOQnF4zgN8LJphObCg7M+cSWlDzEJcnJRNHb8o61+ULb3m4HSKc5VWmYTTuCmBnFylf4DmqiBy5ZnzcDj8WYA+jPXrlWLfNtqJcpU0AHE6JCTlhAwlStksGfYdYrNy2JRSpYFSRKlv/ADL5Sf8Aak/bRnF99pmrEizglEtIRiH5gmlOjjzjoY2oRti4Rb4MuG+8VsKlEqUUrCVH+bVR/wBrltGAh1xbavECUFOFg4KiQSCH0Bam8UWwkyZ0ta00StJI3ANR6R3a6rIldkGHlM1OImhcq169Ds0cnLi72buWdGM+1BKjiSrY0vwGAaZixk6MQOhzd+vaGUieubK8GSyJZ/8A2zVFgo7DVugqYGva4Jkm1rlqSFEVGGgLnlLaDpDyw3MvC82zhYGWKapLdgAEiHZ+teKOnyDi6ZTetiOZwwnJJRMO4mAP2SoCE9usipfKpCknNlD5Ref/AEmzromQpK2y8VQHkoEp9WivXkhOJUtS5gCQfwprYknRlZERgxdQ5So2yxJLgY8EIKZCpikLWkqOEJqEkAO6XGb+0C8R3gFEhBIGqHJA/wBqg6fKkWX/AEpuVa5K1T5Y8J/wipwXPxFGrZc3doR/6hXciXaClCtHS+mhBL8zl6933g49LLu9wW+pio6Cq2XPzgsGn+fpAFlcDq9R3PvBCz2NTHoMe0UcbJvJnYrRPUokqL9zvCi9r/RIcfEurB9q1LUzyzgG13pOnTPAs6CZhS53AyrRpddTXPLOLNcHBCUFM20ETJoGQfAg64U6k7n945E5KHu5+DdxyJrm4YmW0pnWgGXKKTyKBC1v0J5Eba/OOg2OwploShCQhCQwSAwA6CPZ89MtJUssAFHqQkYi29BEVjvIrWUKRhOFK0kHEFJNKEChBFR1DPFxxyybz/QCUg0CMjCqFd8X2iQl1Zn4UjNR+9YbPJHGgYxcnSJb0vNElJUssNBqTsBqY5PxfxkuYopSebRIyl091QHxTxjMnTCEHEvJxkgbI3O5hXYrrw8y04qF2NfPfP8AzCIwc3qkPcliVR93z8fyb3VY2OOYR0LE1NM94dybMBUu1GDF9vusTSrIooFE4eXNVW7N0yhlZJOJAPLzFiSeUmuT9K1jWlZnNLLd+IqBDAirjJwAxY9YOkLk2WWZiEvOY4EswUvIYaPhD+x6wbLupIThmI8TM1ILAAORiZmBGWZUBoXIl2GXJSQEiXiOF2QakVc5nCgMOp3rBN6VZKspEuSlNMaVEMcWFWIk1JJZ6mtfSDpNvWoYVIKgfzBmIz5gwOhc5GsZbLn8VGMqq4SEpQkOtaiM35w+TaULMYYPiBGIkZElRTiowCsFObXrUEQMG5bsjpEEizKUp2YKdTseUJ+EHYt5uTlqkv5CjOCBUqUtLbnGUj1aHIPK0soQSocqQSc6kgnIJqxGj9ANYLEsCbaJrYgRLQG/7kyj+QU/ftFuL1X4FSuWww/6fXMRKkyzglIBxTfzLKgcRQ+QqQDnURpN4OTKT+Hlr17xZha0oDH8tMjpC+87/QlBIL9gfnHmc3W5809uPg7ODF2+EUDiCWEo6x1K6r2SJFmlh38KQ5OgVLUQX1rLIilWG65doXimJVNNOQnClOrK/Mo75V3gS32pVmJkolkIGFJUVqGEvjSUFJokgFv7ljSvV6PLFtw8iutu1LwMbbbPFmyVEhSyhJWdXWcYDihZJGXXeLlJQyR2jl91z1eKkv8AhlQCTmzBwCWzwtmxplFwvLjGXKlkpONTMAMn/wAxzv8AUMcsmaojMW+FfkNv6aiXLKyEYtHAPruIo9ztb7T4k4AplFLpai1rWEISf6SxJGwO8FWa5Z9vWfHtSZQFCkBSmzpokDlNQSHDRMhNlsVplJlrUuTLWJkxSiklSwCKBIBURoKtWNvQdIoLU3b/AM2EZs9R0o6TfhUmQcFGZ2owG36Rxe12eZaZylFSUoyClqoGqwJLnP3i7X1x1KNnUEqIWoHlJKkl6kPnQMknIEkB45wiRNmkKBwgOQS5ckuWG7mOxHY58iyW7guVJkLX4/iTAAQlI5R3NXpT0iqEQ6t1hV/C41qUVgpLn+VykgHuoP2ivzdIdCdp/QCSPom67mlyEBEpLAAB3JJbJ1Gpje8pi5aQtAdKSCsCqsL1wDJ2c9WYVMLrGpRIMlSkKIJMuaVKQsA4SUrclJfUZvVNXhpI8RWLxQhIIYISSruSogZ7AU66c/HijH1cj22xfarN40xMyQuoIC1OSkpKSRh0UQWoGBcvozGyWJElLISBlkGy+Q6CgjczkpTRkhI7AD6CKXxLx6iUkiWoAZGZudpY/Mev+YHJn8QDhjcx5f8AxMmQCAypjZPRPVZ0HSOXWy851utHgyVOqY4VMLgUBLJbJDA5ZwlvW9l2ig5UZkO5V1WdT7Rb/wDTa6SnHPVTNEsvrTGa9GT5qiYsDbufIcsqgtOP9f7Atk4BmSXKlSyroVFug5YNmXIJQOOY/ZNNKMFViz2mbzEkgNmHH2KbxUb0tBnTRLTuQc/M/WN2hGW6CLsm+IogPtU0IGgDlv8AAENrFaeckAHDypBIBUxAdltiBUQ7KyeIrHZhJlKLMWAB2JOEVyerx4gKSkTEhJCVyxkCpkjFicUAJWzNkK7RUtqS8hx+WG2m9UJmoThIIW1cSSwSScTBjzVoTltWPLdf0sS04JhC1YnOMOCSwKnrkr2iBNlAElQSCuYMa1pKSSVAqLZMxdh01iW0WdBRME7xPEQhNali5w4QMw4G77wjJjm/s+QlOHHkHk2yzKUo4uVCEpRiUmqicalB+tKZ1jW8bXLchDrSHSAMS2DYk6NR6V0idd5KSl1ISHGAp/ETkFJJB0IVoHptAF430VKIWgJDBVXLNR3JJIIfTbrDKZG48C43rMKiQGB3IAcOCAEvm2XT0It1rL2aQC5xGas9WJS9aivr2hQqYV2gJQAl1nEoOwDcxBoGZ8nhjLlkzZM1VFWiYopG0pKFBA88/SCyKsU39GDjdzX3G9/iaRikkusJKkYVlzoUqQ2Et1FIqVttMyUHWsrnHlSMRWEPShKjz6UNN3NOgCzImyUYwCMA+UUe6bCJ1vSkDklus+R5R6t7x5bpsi0yvwdmVIuNyXcLPJSimJhiL5qOcI+KbUkpUlITiKRiLB2Hw+VXEWRamdsmLgxzjiK2NOUpT4VUpmGyNaHPLrAdLF5MmplvbkXmeZdqwy3wTkylBI3KAoH/AGqcdiYZ3ndE1csT5ikhxiQA2I6h2Ay9YiuqSMMqYQScBSkkflExTEbUaD79mSTJwzFlBQSqWxHwqqQR0WD6x0ZSamkvyKjGo34CZCJs+zSwmcpMpQKsPhhWFQJdIIBUz4iB2iaz8CpISAfxCDyqZ/MBRbdoE/07tKZiVSlMQhTs9ShZr5JUAX6mOgWpH8OvxXQ5on4lOTUnAMlYQHLmgJpWNWHqI4m4NcP+v/Zz8uPU7KTZOEEpGIipSssACQUli6WbPWLFY7jlzEknCc8JcfD9fTSGUuYFSyUPjCguchBIJScQZKh5lgaEER4mz2ZMwEGWkLLp6EBnYUdyQSeldDvlFuSlETBUtypXtdRDhVEEKSwDsCHNd9e4Mc9tEopUUqoQSDHdLysPiSwUMsKHxUOVcxQjy07Nx/i6zFFpLhnQg59MP/xgrqX3I1sdyu2YhitKQCo1bfUetfN4gvi/5ckc5qfhQPiPloOpipW7i7wUq8MhKTmpW/8AQnUtSvTaOf3txJMnqISSArMn4leeg6CObLFJzcIu4o0RioxUsm308ll4o49KyU06S0mg28RWp6fKKNMnTJ6sS1OdNAOwyAhxcfCUyaQT+Gg5lWvYZnX1i7Xfw/ZrOkMBMVqVVHfCaCK7uLDst2SUpTVJVEpd08PTFNQ8xATTMn6a57x0mx2RMlMuSmgQ4Bf4iXJKhpiNcoCkXsZi8YTQBkFvIqb5dK6w0tk+WmV8VW1bX3946WC5R1NGV7OgG8pwloVQDqPSrdIS3PKwhUwviJYUNAWqWpq/pAt5WjxZhSPhRnU+nX0h1d0sH4tgzAg5bw8Cw62pP8OTriGbmlT519Y1u265RUGUU0XULKVPpy0CQ2kTWiy/hTMKVEhDnLNJBADs4NX2hZZeIgkAKAScVXFCSnCXcNn3ygHFXbDUn4BrShjRSgMKSQvCVVDVYaECo0beGybvKZgInpCPD8QFSO4Luvrn+kLLRbETQgMn4SFYcAdqO4qde79BEtutcojBgKnQChICmDOdaAB8xFZMeuGlMilT1NfsR3jNmrExKFpUjGWKU7nESkvy1J98orVqLAnGfhZyGJqQRmXD0LwzvW8kYSkYgcFQCeViQ1ftoqtvnYyJadWFKMXy0p+8VGGmKTYOq5WkWvg+7PGWsqJUGAJ3D5dmDeZhnxQkpttjUaIx4Qe4b6iGVwWJNmSJKanCFLPeg8gAYr1+8QzV2qzyzLwS/HSUkjmVhXgJ6DPLRjDM8axSX0YcH6l9ywqtGGxk6pSoehI+UV/gZNLRaD+ZQQOuGp9SQI24pvDw7OtAz8U+9fmYZXDZPDlyZH8iQuZ/cat6n2jxb9OF/wDJ/sjvafV+4dbpmGVUsoAmnv8AOOZcSzHGEVKiAP29YvvE1pZhr9DFClp8e2S01ISseeo86Ro6GNRc/wAkye2vksXEsgSUSJILYJLEjRin94rN2WSXOCwXKkqGeWE0NBqM+zw542tjzSP6gkdgCfSkVnh22FE1RCsLIWoZ1ISWFPP0jp9G2oapcmHqltpTNuF71NivDBM+ELVJXlkTgf1ZXlHcptlkYS6RLKgAFE0VTEpnNSA4JzaPn/im7fBnA150gvud+v7R26570TabFZ1qSCVICi+hIZXviEbYw05UpeV+6MGq42h3ZpqJcxKEjF4oBMxxV3w+VCA2ThhGl48PpWFYeRajixbEOzjapoN4HvGcnDLADKwmuEEJSkpqoAuUgsWHWGqgEpLfmqTu+ocxoipJu/wU5fHIkuuYwQrFieYZcwAqYqJcKAIFWqSAHfXXm/8AqpZQi1oUzBctgzH4VKf5j1jrVmutKZQQg0CiouXrn5AUbsIr3FHCyLStJdJCQaAijt16e0JzZNEdTDS1HNbJdNptZxH4acyjQD70EW25+EESkhSnUrUkfLPvWH0iQzBKQSKUFKDeJp93PzTF4ANNveOFPqMmXZelD9Ki7e7A0pQlyaD+opfyf9ISXnbhNWJUtRAzUrZOv7CGfEF9olIwIDk0yDl+g1inzDNQXCkS1ZnEpDk7MqmVGh3TYYx9TE5Mjm6LtYpSklLEpSkcqW0yq2v7wHxFeXhS3CiFK9X+6+sVuVxTaEhjNsygcxikj3SoH1MCWm/MZSZkoskvyrSUk9yCEh++sd9ZoVSMzTLNd12qTLLjmVUk4Tn36fMw7sCkywCokgO9KMW1B+6xSv8AricARL/hUPqpeJX/ACxAegjZHFtrArKs9oRmQgP3rLUW8xE72P5C0scca8WoRKMiQ6VrH4nMXAP5X669O8V677ZjSKstg+YD5pLg0f6mK9MWqbNUtYLlTsNcRoAdy7esDDxZShOBSoKLHDibJ20poC/5T5r7i1fQji6LkL4AAKgkuXIVhPQiqYGtdpSC4SlLcpond8ssi3pA8i3ptCM8KsyMy++ECo3IhZbLCUlzR82auoavvttWG7cgWwm3Xik0SBkNBXyf79YJ4YlhVolqU2FKsRND8Ic6UZj++cLLDZAoqUukpJGJWp2SndR9m6Rd+HbmQE+JOlmo/DkpSosndQ1UepgoQt2XbN7PxWhC5k1STMWtRwoSKhOQc6U06wuvu/pq12Urlpk4ZyPDSVc7ZOXqkdxtm0HXzxFNloKZMlNnG5CEk9kiKpdt3G0TVTJk1ky3OJ2JWAVJA1zYkiL6qSjjer4DxW5pIeXrO8S0Swsg4edfKE/AHYiqS5AqHBBi1cPIPhqmzHCpqsTn+X8vaKJZL5QqaZ9orQpCElICi4cl6M4y3hla+K0zAazU0zJSpI7gMQOojyWfDOSUEvyegTT5Z5xZe9VK2oIh4NsYE9Klf9tBmLP9ShR/X2hDabX40xKCGZTqYuGFadIkPEOCzrShQTMWpRmODXRIToQP1jX2JLH24+RbyJu34JeIJ3iWgaB1Ek7M0VlX4SkqSsFQU9K+vfKJ0ycShicqKcVTmfv5QMmxFUwS3DktG/FHQkvgyZZa96Ldfd3fxN3y5qKqkjXVGY8xl6w5/wBK73E2V/DqZ5RLU/Io4vZbj/cIrVw3muRLmS2KglgQWYFShgJGbY8+hEV+1rmWWfMShakO4dJKeUl2oXantD8rc6lHlV+v/hzoLTcWfQNq4gsdnU86ehKggowFSRTOozGcUy/v9UpaWlWdQmsyQoOEgdVEOo9gB1jj5mElyTWJJadYv1Pl/pt/Iey4Rf53GlqL/iJQ/wDKhJ91AmFU+/J7v/ETXOf4ih6AMIXWSY6RUHoTl3j2bKBPM/RqwxY8Ud0kDrl8nd1zkJISpSRicAbsHLb0rGlpsiFBsIUfl6mOVTL4MzMOApasIUxdZKlAF3wkUAGhPWDLRf8ANnKTzCWkADlJDYgHJAc0wkZR5/8A+OUWqGPOnyWq0cLBZciWPU+wygKTwUHPKk/2y/1EEWfjtACAAtVCFkVwtRJJauLPzEF2ji6STKTLmFRUpBWChZIQUlRwpQHKtO8Eu/wSoMXq4HTnhcnN0oEQng2WD8KB1Jl/vFwmS04RqCxAIW/mN/KB0guyZL9Slh/7i8CsmT5L7cSuKuCWwcS6ZNX5CBZvBstblKavmkKfyi3S5i1ZYD2UB/nyiVJW/wCQb8x+3id6aZO1EoP/AEIpSknFMBBBBNajLTTrAd9XFMkqly0SwTiWsDC1GDgBySAxI2q1KR0xJ3KT5qhdbrCk2qRMBSAgLxFwKsMOeYzgl1Er3L7aoptmuZFolhaQQRQ1qlX3rEc/hi0k8s3yJL7ZZxfxYZCVqmJLFXxBLMo7tk8bG1sQAWG5KR7CsXHq5xfpA7S+Sk2O650kJIs4WUOXd0hX82DQ7bQDe1/2tROLEnoOUexeOgTLWhI5lkvsB9XePJttkr/Li7p/QRrX+q5EqpFPAvDONqtIJPiLUC9NQfPfvA8+8gABKfE9GxB+71MdatFy2ebnJTvUH9RHO77tiZU1SDLEtlHCJaQx0BxGqqdfKNGLqlndNAOLhuD2rxUJdKsJauGj71zPrEN38ULBwzFEp1eoO+dRAq7zKnSgKIO5duw3gYXQvMgwzJjxvYbjz5Iu2w+ZbkS1qwMp0sOgd6b0pC9E3FU0c+24EEz5CJIILhYoWWFB+hH6mF5xaAsMztAwilwHPI5BSZjUUsgZh0v7guIsXDtz8q5hVmQE/CzUU9VDNxQbViqLlqdjnXt7UgqzySlITibOmm4y365RMitUtgIyoeXiFSpyiAUhQYtkzhQ7h0g+UQ8XGXaFy1yzzYBjDGhZmBAqQ328AS0nIrB7HXo4iU2ckiqaPmUwWOWmNC5LVLULP/TgA5WB5K/SMRZk5FZ/4n6wfNSoGuEtkxf16Ro2tXg1Ipsis6TvQGmh8xB0sgisQANX6xMlTaDzimCyKzWpRSK5fvEqp5YF9vm/zjIyBoUzDaiMmy2+937xtY7eRMdkliM39c4yMgWkEi5WDiqatIcIFRUJbOu7Qam+JqwxUQKZfvHkZCZxV8DU2BzL1mBRTiLBm9I8N5TC/OfbpGRkKjCL8Ats9kWlas1qr20PaM/j15PrGRkU0rKtnhnqdnNaZn9Y9WVB+deY1jIyGRSKbNUzFZ4lanOJ7Je68qe/6x5GQuUVfAabDkXosjSnSAbbeJPxIlqzzSD95R5GQrSkyAM21YTRCBXZt9jC22WjHiBSNMn/AFjIyHR5KFapKT+UZ9e+/WI/BTgfCHL77tGRkaE2QzAMILV8+28QvzRkZBlo9Snnbzj0CnqPdoyMgizx6kR7LD6mMjIsg1s91JJFVZ9P06w1l8MS1JBKl6/yf+MZGQNln//Z"/>
          <p:cNvSpPr>
            <a:spLocks noChangeAspect="1" noChangeArrowheads="1"/>
          </p:cNvSpPr>
          <p:nvPr/>
        </p:nvSpPr>
        <p:spPr bwMode="auto">
          <a:xfrm>
            <a:off x="63500" y="-1049338"/>
            <a:ext cx="2105025" cy="21717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0" name="AutoShape 6" descr="data:image/jpeg;base64,/9j/4AAQSkZJRgABAQAAAQABAAD/2wCEAAkGBhQSERUUExQWFBUWGBgaGBcYGBgdHxodHRwfGB0iGBoaGyYeGBwkGhodIC8gIycpLSwsHR8xNTAqNSYrLCkBCQoKDgwOGg8PGiwkHyQuKSwqLCwsLCwsLSksLCksLCwsLCwsLCwsKSwsLCwsLCwsKSwsLCwsLCwpLCwsLCwpLP/AABEIAOQA3QMBIgACEQEDEQH/xAAcAAACAgMBAQAAAAAAAAAAAAAEBQMGAAIHAQj/xABBEAABAgMGBAQEBAUDAwQDAAABAhEAAyEEBRIxQVEGImFxE4GRoTKxwfAjQtHhFFJicvEHgpIWQ9IVosLiJDNj/8QAGgEAAgMBAQAAAAAAAAAAAAAAAgMAAQQFBv/EADARAAICAQMDAwMDAwUBAAAAAAABAhEDEiExBBNBIjJRYXGBkaHhsdHwBUJiwfEU/9oADAMBAAIRAxEAPwDo99W3HMYfCig67/fSFozjEq9z8so9xv3jLLfdjEFWYElIGaqfT2g+/ZwQhMkdy33vWJLoswSkzVswBanqW30hRaFlSyou5NfvZqekXFVH7lcsFSflBEmmkRqTmYYXfZfEUgaCpPbT6ecWkRjMKMmQVZqVl3OUVlKnprDa/wC24l4Bkn56wqSnPSLk/BSN0Q7uaS2KYoigb6n2hZZkvUCrtDO95nhSUyxmrP6+8UttyP4Fk9ZmKKsyTt96RilkDt/mNJOVYycrapoGr9mATsMbXDLYLmKLs4HbM/SFU+ZjU5zqaw2t34UhMvU5/M+8IbfavDlqXQFOVcyaB66qMFLwil8itSDOtSUMDLSRicVGAvTfnp6R0S7ZTID6xRuDkCaszMJSpYCakfCglLjViXPeOhpDBouCuf2Ak7Ziiwii8RWokGtVFvLP5BouF6TsMs9aRz3iC0uSP5Q3dR/ZoDNc5KCCxJOdvhbv8CnGyJs3UnAge0AG8EhISHoG0GflWNrxm0CAWADJr/yV3JoOkLJVk0z7R3ZelKEeFsc1yc5Ob5e4ZNtqyNPN4yXfC0jmQCOlMu8aGWKAnyp/iGFisSQB79q6RW5RJYVpKaHmLFvT1iC0ygCpcvT4iMj9HG8NV3fRwNHHSsCWUgpU4AAcH9e5eBklONMNNxdnlmWljzZsalI70ziWyywCQkOHJxFVatnrl5wJYJRCSAPhoHp+Z/KDMGrsoiuvQM9aRzqpm673DZc1TKbCkAbPkHoaNAV85Id1fFt0OwjezTQRzE1Bc17bDMfOIbxk4ikJbCBR3+vQCLk6Vk8lkQn3+Yr9+UFWGxqXMSBR3f6wBNJUQkFnq7bAEmmeaabqrkxcS7B/DSvESsJW4BDJA2YhIDs7kHTJiAYzxVhNhN92sJAlJoEs/wBP1hPiyBjET/EGIviUK1yP+XEbSz0/WLbtkRhkuPn9+0O5H/49mK6YiAR9PQV9YHuuy41MRQfF9BEHEFsxrwjJNPPWDWysHnYVrWSXzJOe/wB/ecSSfSIW09O0E2de2dP8QughpcVmBWVaJ+cB3haiuYVaadvusNrafBkhA+JQqdep+kI8Ojv1iT+CR+TEGnxaQbc8nxJoOiKnvp718oA8Ohc9oby0+DZiclzN9H/Qe5ioLcuQFetsK5hIqkUA6RXr+tYWpMiuJYZIZwFKol+oTiPmk6Q2xpDnQAknYDOArgsQnWhU5wQAKivOXB7YUslugMXdXInCLVw9diZYxahITiPTeGVkvKXNJCFOUsSGIociHAdJYsRSIbTMTKlpCgMKiEqcsACC7nqzDqREV0jDJC1KWo4WGMoOECjBSAyh/UXJhmOOmO4sF4htjPWiQ5jnVqt58dIIBDKKshVYYNsRnFn4itAZj+Y4j2FTFLu+0BZWpRYrehOlGbyhXTLXm1/G4TejA35lt+PIFaicZ0D61yDVaMl1LA9dYiJcnuft4Jlq3+/vaO0nZzWS2dH4qasHSO7hRr2wiH6LCpwG19hSKiq9CiYVMGStORNXSU/Iu8dBsKnAP3m0VFp2HXBtKsjBjXT5RXp1Zy6OU4WG1B6H3i3rl5Nu+mVIqFsk/jzUvQlOnQHPtEiXIHlSudVNc/XY/fpBoCRi+EvkKP79YFloBWU1cFP8zMR06vBJQABycp1cb66+8YZ+5mqHtRKFksxBAelPbq0T+HjILqIwhmYanYfONLMtSUthxMWFa6a6wbYQpzjAHKlgC+qszCsntDXI6sFjUlXj4cSU5jXq3sfL0Gvm+vFUyEuEuw3P9RFEg0d9MnMOb4tTJ8JGWR/SE05VHPp9/bQPGyJyDWeVhSlBJLAB9Sd/MwdLDMNTkNXhfMtKEVWcI69OkHWO+bOlBnOFqyQjUntn5/WIgqYzn21NnksFpM1WxBL60fQCK+Zjgvn9n784FFlUqcZq2BViJQAAASwDNTJ37+ZISPvrEk7KqjJZL/L7+9YdcP2TEsrPwp33/bOF0qSSoMHJLN1h1eUwSJAlgjEocx+Z88opbbkfwL7xt3iTCQaCg6f5zgUryObd/lGqBQV+USILBzVhV4Xywwm7LKZi0jTNQ6DIV6t7x7xDbsUxhkinnmdc/wBIYWb8CQVn415A6bDyFYQ43d9cz9XgqpUDyL76nsgoTmUlRAZyBkA9OZTeTxZuFLr8OUkYcJqpQd6mpqfTyioWGyePbE4nKUBMwbAVCEnqRzMNFV2i/KXglGi3WcIwJxKrqB0Dnyi2raiDJ+CO3Tpypn4ZBlghBbCqpocSSxoSKglmLpIgq95jICRrGl3WZKyJhlGWtJIcpCcTjMgZ5nPIvC7iK8AAsjQYU9zT9/KCyyqJVN7IpHFN4UVriOBPYZn73hVYkgEpJ0oCRvo0R2+YZk9n5ZffPXLr8omQ3itQs3bIQ3oo1+SdY1tFcR2/uSzbqlsvCSFMlYOjKwg02dVNmgRFiKfzAjzG/X6wegEgmgaXNSagOUFSxR8wCmBxMJA7gn/HeFyyzhJpMCMIyXAsuuzJUVBSSo4g2ewOlIvFyzuTdyTrFTsdkmygp0EurcMzACp6CJ7BxWJJSlcpbPmCC1cm7dY14cttpiZQqmjoBTy+bRUJ6T/FTRQPh8uUDKLRZbQlcsFJcEhQbqB+0Vu0pw2qZmXCS3tX73jQgXwCypIMyYxUGKds8OWWjwSqUAGUpWI1Ac9s2qT9YgQs4lqB/MBh0qkCu0MBLJAc5VYJ7afWMU/czVHgGlIdbEzGr/NnTaup9IcWGQkE0PwozPVW5gOQgkqNXBKeUAbO75jWC7IpQUoEuyUDTJ1efrCsntYS5GUvrvnr09/nGAOWIjeXLLD37ff0gmVIKmA+In7fpC0WJ7ouzxrYvEzSwGGbA1cDfro5iTiwoE6QJYAUFMphmKAv2BVXOsMb7u1EsJVLWqXOFMSdQc8Q22hBZrswrM1aite+QG9CS50z+cE9lQSa5CMP39942QHr6xuJdOnfSDLssRmLw6anp9tA8lB9z2UJHiroAOX9foIWW20Fcwq60HbKGN92nKWksE5tvt5QslI+9/vKBm/CLiRhXaD7vsniTAGoKq7fuYFQn55w5SP4eST/ANxfz/YRIqymA39asa8KfhTQ99SPvSK5xDaPDkKAzKVPVuUfF6uEjqoQ1QfnCSTINqtBq0tADinMmpSGy5iX3YpbKLvdyfBfgZ8IXcpMsOSoqLuXoNAxyAGnWLFMvsS5wQohMtwhylQq2YWeQspk4ervpAOCZJDkMNFB2H9wzT106x7ctncFKitLjmIXiSstRYCnUhYIelH3isU022/IhPfcbWu9AFJwEKSyiohiBlhcjIk+zxSuJr0AB2QCo5Z6CLJei1S0nEvFqSEhIoKMHLde+kcz4itRWpMss6jiVt0BgMr15FE04Nm8j4j/AF8Ad0yCRjqXOfcF+8FpDrJApykejRLZ1Kw4UBmocQoH1S1YjRIZQD1YCj6HTV/2joYdmZMu8SeyzcKmOSZwf+1Yr7IPqYe8I3ISQo1WlSgAaDlDe5p5RXhZV862HhlikkjNK0oIId8ia94uPBd6JE6ZKPxKxrQOisK6HsTppCsiXcJjvSML7syUpRjQouWU3wgavo1Y5zxzY5SFgyVJIAzSoF9nANPnntHULXxRJeahYdEsMpRIYq/lG6g+RaKRfFzpnCYlLSwtQMvFTmBKtQDzJJPVgIMuSFfA3EctAVLmFQxKSUl3FaF8iBDa8ZiRaFF3BQmo/uO0Um12M2aZViUnNtRtvlFoVeQmYJiiCpUtGNg7EEhiAKGnasPxzvYTJUZZyPEmuTmGAfYByBr1guSpLqdzU4QQaBh0c1gCQfxJrAjI4vLJvKDEzMFTzEsKfUa1hEvczRH2htnwEkgOWpynYdM4ksRwLXShCWd91P2rEONw5YHUlRGg6NBsqexajhIdn1Jb2heRXBheSwSTQjV8v0hjKAs8sqWXUcvmAI0s9nTJR4kz4tqU7dYT2+2GarEaDTp+8AvSt+QuSG1WkzFFRzPf7aB5qVMyWctnp5RIlOcTKl6s/nnAWWBWCaSVpUOaWR2ILj5pPsdaN7FeExCEqCAy8VSz0oCOZ89GbruustolJRPmEKxrdKeUgAVSC+QdznoY9sNq8RITX8NKEijfl2OQpvrBS9KspbhZTvV8/to9CG07xJLV1ptEkuWVKAGZ+39vbrCAyW6LDiVjPwp9z+0Q3pa/EXnyig/X1gy9rT4aBKRmRXt+pJhPNtKUyypTskOW+lNYc9lpQK3FXEttwICEg4pjA6UJapyGI0fSsWfhi5fCkATAPEmB5lMy2Xl7RVeD7Gu12lU6YPw0HEHrz5AdcCfn1jpCEwDjqagvyFLbY18KFNruSuKUcB1T+U/+J7ekOoFvC2plIUtWSR69B1MTJijFWhdatik8VW8oThXy4RiXV/7Q+r/pHP7GtS1rmqALk6+mXSDeKr6VPn4HfVffRPkI1/hwlgSzfCABXU/XpEwwr1PyOyPSljXjn7/wF+HSgUSW1PQVaNVyyldNASSdR9Kxqpa+UgtuGG4HttGW6S6wBmoBL5fEQMg1GL1jdj5syZODRVsIXIk05kTCU1FVIUQ5H9Sso2NqVKnImIUHwgg+RQdXFBvGtsu/HbRPxJEuXNQnCSXYKDjJsio+RgtfDM9WBOEcoYkkZdW6kwrNFt2iRZY7NOkibJml5kydJAWhI5ll8CiAXUah83OEl83I4ns6pvh+EgeGlBArhIIGuIaI0I0ga45PhSSlapcuaxKZpo6R+VS8OJIyLiu0ETb/ALLLSEibjUAEqYrKTSuErJVShBroNTBrjcs57fVgmTQJ2PHygmgBB2IGrN6vAF1Xx4bggkHM6+XR3PnD2W8yatYeWCFkgZBIAwhugy2MVpdgUZhSElTKLmrb5+USLakLktiyKnArUtClYSB8BGbHMPs0Ei0Jpid8TCpNR9/tCC75apS2UMOVDr5tTL3h+vArNT1yemjRJ3qsPH7Q3wipilKqaEgh23xEgtt7wd4jZgOwf39YBkLLcpJyyfZiw9axvMQUgByc9cqwmbuLGLktV4W9U1dXAFAPvWBEmnnHuMfv27ekeAnPT7f9YQ2xhLZ0VcaNDOyWUF5inwJBIA1appqKRrddgKy5fCNcn6D0ia87wpgl/CKP9B0hiXlgsTX1fP8AEhMtLhJJBGbBJYkkFmLUiKbbggj82I4WHXLM5Z1gopbbyEKr2QkMsgPjQFGuWuWQYPBQSnOpAybjG0OUKDBQYg5df3h1ZkCTLxr+I/YH6/tCq4ZshyAv4HKUnFlmTzZitI3t1v8AEVsBkPrl7RWnQwk7AZ00lRUakmsIb3t8ydNRZ7OMRJ5jVn/+uZ6joYOv+8jLSyQSogDdhv1I06jZ4dcHcP8AhI8WYlpqwA38idEj5n/MA3pV+fAa23G9x3QizSUykZDM6qJzJ6kwyjwCMeG44aVuLbs8UYoXH3EIAwpL4D6rag8szFj4lvrwJdDzqfD03Pl845V46phVPIdKaS8WRLh1Hff0jPkl3HXgfj9C7j/H3/gSWe1JllRUFKWavSruTnB9ltUuawKlYtiW3yOukOOHeH5FsUudal+EhwlIxJTiIqpia5HvWFnFVis0qYf4ckEF2ckAecalFtGRyZupbzMLlmPXqHeDpah4qAXZOJZc6JAbXUn5wssdoxgE4aip9XoMqxvbZxCZmEEnCJaabljX/cP+MHEt8EVotBEqWD/3CqYTuMhR/wCtUXPhC1qtMrCX5KFR1FSPPQ+sU9N3qtFrTJQWZKUdAAMZJ8j7R0yzJRZZUxKQyJSA3UsVEnqS0PirFrZiTiC8GmCzoqoj8QgA0bCEJ2z94LtN1yVWdExEtIZQKilIq24zc0puWil3XOULR4i+ZyCrpi5g8Wi/bSUS0ollR8VTEO+JVMOflX1jB1HUvHm7bXPBqx4VKClf3EkhRnKWsBpaSU4jTEpQJYvklKQVHsN49my0sEJHKoFSVUcjQs1ElnY7jzuFnuREuQZZAWlIIViD+IpRdZalSrCkV0aENts4xTFgBnKUtkAhpZb+nGSB/bG+Hpg75oQ1c1Qmva6fw0rTVgHH6Qmsl6KlsQcaP5dux0i8TEPIrHObUoS1lhQkiOV0PVPJcMh0Ot6ZRqcC4WS14gFAjAo5h6GtWeh0iedMKQACQKsWd9c3ir8P24JmYVDkX8JLUVt5w8vCYkpSGZirNtWNBoI2ZItWjDF2W+VJd6Qyu66irOiNT8wP1j27rrxMtfKgaZP+giW23m/IiiAKEa/tGdJLdjCS8baG8OW2FmJ+ghSJ1Kh2aMSr7+/MRiKnv9/KI3ZEjybMfLLOALzlEpQo0QZqBzfmZyfIDOHV13cZiq/AnOmfQfdI8vu0S5hEvAhQRRylJ/4uKCmkMx+l6mDJXshfxFeCV2qUE0AxB96H2cfPeBbzvYSJRWqp0GpP6DU6CJrX4aUhagKM1A+wA1J0EJLju2ZeM4qmJw2cMC1HYvhB6sMR7aNElK95cIuEasY8H3Yu0TBNtIHKSpAyxHIKINcIyHbd36IlMCWS7EoUVJcUAA0SBTlGmQ9INisacnrZGzyBrfbUykKWoslIc/t1ieYY55xvxMDypPKk8v8AWvfsIDNk/wBqDxY9T348lY4uvxc6YUvzrzA/KnRI8qmB5/JZMGripPyG9YgsNmqqYonEp2LAk55U+msH2mRikrdsafhpU6uBpQRNChFL6lZJ63a48FqujgOWqxSzPxIV8atGGbVLJfU/KKnxZaE+LMMsDApgE4pZIUEhKvgUpgWeudY6Zct6Jm2FKpoKiEYZiVAqqB+YAGhDF2yIjkvEVpFpnHAnw0AqLcyjQF2KtAAeXIARrRmlsjW6rSkIw5F9nBB3LNk8E2CSJsxCQahSlrqRUAtTqSPSFl2LAVt09vKrRLaEutJFKMG28soqL3oXrfkvXAliwhc9QGKYohH9uZP3tDe8E4lWiSc5srEnqQCk/NMT3Dd3hyUBWYQAzZDMhtCTU+UA3/OCFInJouSoFSXDmWrlNAXyjXFIMo9nmqRacTHCpCMQAflKQ7g/EHDt00i5SbGnFLnYgpEvFhIduYVZ3LgOK6tnCC9MMu8EKllJQpKVJLsCC7MchoNt4s95zgVISkCvMpgznP8AfoQneJLFCbTa4JCcoppMIvq1FCAlA5wAQP8A+izhR6KKl/7RCy32QIlTEDKWJMoHq/iKPzMMEyyq0Jc0QDMPcjAj0QCfOEt43oEzZUlRrME6ar+5aVBA9N94T1D0YpNfA7CrmgdE/lWHyQn3K/0igXssYlBtX9R+sWtM8eCtZd5iuUDPCnlHk7+sVy8bBNUVLEosBXpr8tI4HS1CTO11HqjsBSwCE9c2+cWOzWhU+UktiWglKiGrQFJy1Hu8Viyq5ex9oIRaFy/gVhfPq2XzMehcVKKZ569Mmdytl4ldMhp5b7QGvX79fveI1rf9euUbSg8cs1mgTTtl2g2wXaZh2RqRr0ETXddxWXLhI137bCNrxvQAeHLokDMfIdIbGNbspv4PbzvMAeHLoMiR9P1hFMmpQMSiGGf3+kezqAqJYCsIhLnW20eHK5ESykqU+T5kjRTZJ0d88o3e74LSMsdmnW+0YEjBJlulZOaQ3Q/GcqGgcbx0u7LuRJlply0hKEhgB91PWIroueXZ0BEtLAZ7kmpJOpJhi0DFPK78IpvwZHhMewov++xIQ/5i4SPqeghuSehFRi5OkKuMb9CEmWFNR1nYbdzHLcZtMzGpglPwh8h+sGXpblWhbEkh3JepO/vSJJEtKeUJJ3p3Jf1heLHXqlyNyTSXbjx5+rNJdDVWEDLJvLbOHEm70rkFUzKWXxF8tj8zAF3SSqgQegz2yb6w5vrkscxAVzhnrm5B10b6xeWVVH5M0nSD7uvgWaZNlJRil/yvkQkDUVBDGK2OH59rmEyEMFk41/AhI2A+bDp1iHhW/AVzfEc4ZYU4z5Bh8+SLVdnHTSsCQnxBhSlKuUupmJG3MPIE1iY9VuLeyFrcVp/0rUgY5tpQAMwEGozIcq928oWcOyEC0KUuW6ZJcsCoqUVYUAbuov5QNxXbTNmLUtRXgYagPqwPwiHXCspMuz1cKnEKVuE1CUpP86ql9A5jXjipMHa9izG2zZ4BQjwwX5lLqdKJQfmoCK7fqlKH4ikzWBAWgpTMAPZRTMH9JbvD5V+y5CUJIKpswDDKlhyAfhFaANv1iscQX6rEUzLGhBVkpSw+zkppD+5CMtLYzS2rRWLYsjACcaUuEnKhJLEZpIOnzDRdbss0uWlKkKKjMSk1L4Xokd8QKm2RFItqFJUCtBQCd3B/tP7mLPcFp8SeFZS5YK1OGYBLA9ABQDudYehMR7a+IJVlkqUo4pk51JSD+VsKXP5QEge8cyvO81TJ3jqpiU4bRIoGgS8LdiUauPtojVa3SAdMjtHP6id+lG3BGvUy4ixrmthxIlhgCl6JalBVVNojt9rlSkkSUTFLYjGsqAD0diWPpDTgy1FdnS4JCeV9A3QCpaIuJ1IIOFwciCCO1Dv95x5pTfe7bXH+bnadONlDs6aH79YLKNf0iGSanv8AT9IKKqCPYYVcEeay+9nXEIDt97+cMrBdH55lEioHT+rp0iWVZJcgBUwgq0Gdf6R9YAtl7qmH+VO3vWOYoqO7NV2FXjemIFKCAnca/tCW0TEoBKiwS3lGtqtyZaXUcn710G8Jpdgm3itOEkSAkkzAQz6BFHK+tGfTWm73lwEkQrs863T/AAZRKEJZSlMWTWmI5FWoSMiN8uj3Rc6JEsIQO5OajurcxDw3dYkyEoSjABkCXLZDEdS32BSG6Q0AovK9/aU2epEexqDAt4XiiUgrWWA9SdhuYfKSggErZpet6IkoKleQ1J2Eci4k4iM6aUu6lULZDZIjzjXjJUxbAjFkBmEA/wDyO8LrtsQQAtVVHIEebmvzhGOLm9cjRJ9paVz5+n0DrJZyhmAfU1p8nrBfhqD5E5ksa+pp2jTwFLLalhQka9PusP7suyzKUEePL8Q0ZDqr1VRi+x0jVVmbgCs1imFOIKMsZJ2Uoj839L8vfyirXrfviSlJJLgpYnMAO6VH8zEljE1/XnMTMmWZPMHwMmodLB0vpR2OVY2sHDAYKmkFbOEuMIL/AJq13/WFaLdsS05MMuOxplIClVUQfE5SXBCqZZtSmrwVcpSRNVOQnF4zgN8LJphObCg7M+cSWlDzEJcnJRNHb8o61+ULb3m4HSKc5VWmYTTuCmBnFylf4DmqiBy5ZnzcDj8WYA+jPXrlWLfNtqJcpU0AHE6JCTlhAwlStksGfYdYrNy2JRSpYFSRKlv/ADL5Sf8Aak/bRnF99pmrEizglEtIRiH5gmlOjjzjoY2oRti4Rb4MuG+8VsKlEqUUrCVH+bVR/wBrltGAh1xbavECUFOFg4KiQSCH0Bam8UWwkyZ0ta00StJI3ANR6R3a6rIldkGHlM1OImhcq169Ds0cnLi72buWdGM+1BKjiSrY0vwGAaZixk6MQOhzd+vaGUieubK8GSyJZ/8A2zVFgo7DVugqYGva4Jkm1rlqSFEVGGgLnlLaDpDyw3MvC82zhYGWKapLdgAEiHZ+teKOnyDi6ZTetiOZwwnJJRMO4mAP2SoCE9usipfKpCknNlD5Ref/AEmzromQpK2y8VQHkoEp9WivXkhOJUtS5gCQfwprYknRlZERgxdQ5So2yxJLgY8EIKZCpikLWkqOEJqEkAO6XGb+0C8R3gFEhBIGqHJA/wBqg6fKkWX/AEpuVa5K1T5Y8J/wipwXPxFGrZc3doR/6hXciXaClCtHS+mhBL8zl6933g49LLu9wW+pio6Cq2XPzgsGn+fpAFlcDq9R3PvBCz2NTHoMe0UcbJvJnYrRPUokqL9zvCi9r/RIcfEurB9q1LUzyzgG13pOnTPAs6CZhS53AyrRpddTXPLOLNcHBCUFM20ETJoGQfAg64U6k7n945E5KHu5+DdxyJrm4YmW0pnWgGXKKTyKBC1v0J5Eba/OOg2OwploShCQhCQwSAwA6CPZ89MtJUssAFHqQkYi29BEVjvIrWUKRhOFK0kHEFJNKEChBFR1DPFxxyybz/QCUg0CMjCqFd8X2iQl1Zn4UjNR+9YbPJHGgYxcnSJb0vNElJUssNBqTsBqY5PxfxkuYopSebRIyl091QHxTxjMnTCEHEvJxkgbI3O5hXYrrw8y04qF2NfPfP8AzCIwc3qkPcliVR93z8fyb3VY2OOYR0LE1NM94dybMBUu1GDF9vusTSrIooFE4eXNVW7N0yhlZJOJAPLzFiSeUmuT9K1jWlZnNLLd+IqBDAirjJwAxY9YOkLk2WWZiEvOY4EswUvIYaPhD+x6wbLupIThmI8TM1ILAAORiZmBGWZUBoXIl2GXJSQEiXiOF2QakVc5nCgMOp3rBN6VZKspEuSlNMaVEMcWFWIk1JJZ6mtfSDpNvWoYVIKgfzBmIz5gwOhc5GsZbLn8VGMqq4SEpQkOtaiM35w+TaULMYYPiBGIkZElRTiowCsFObXrUEQMG5bsjpEEizKUp2YKdTseUJ+EHYt5uTlqkv5CjOCBUqUtLbnGUj1aHIPK0soQSocqQSc6kgnIJqxGj9ANYLEsCbaJrYgRLQG/7kyj+QU/ftFuL1X4FSuWww/6fXMRKkyzglIBxTfzLKgcRQ+QqQDnURpN4OTKT+Hlr17xZha0oDH8tMjpC+87/QlBIL9gfnHmc3W5809uPg7ODF2+EUDiCWEo6x1K6r2SJFmlh38KQ5OgVLUQX1rLIilWG65doXimJVNNOQnClOrK/Mo75V3gS32pVmJkolkIGFJUVqGEvjSUFJokgFv7ljSvV6PLFtw8iutu1LwMbbbPFmyVEhSyhJWdXWcYDihZJGXXeLlJQyR2jl91z1eKkv8AhlQCTmzBwCWzwtmxplFwvLjGXKlkpONTMAMn/wAxzv8AUMcsmaojMW+FfkNv6aiXLKyEYtHAPruIo9ztb7T4k4AplFLpai1rWEISf6SxJGwO8FWa5Z9vWfHtSZQFCkBSmzpokDlNQSHDRMhNlsVplJlrUuTLWJkxSiklSwCKBIBURoKtWNvQdIoLU3b/AM2EZs9R0o6TfhUmQcFGZ2owG36Rxe12eZaZylFSUoyClqoGqwJLnP3i7X1x1KNnUEqIWoHlJKkl6kPnQMknIEkB45wiRNmkKBwgOQS5ckuWG7mOxHY58iyW7guVJkLX4/iTAAQlI5R3NXpT0iqEQ6t1hV/C41qUVgpLn+VykgHuoP2ivzdIdCdp/QCSPom67mlyEBEpLAAB3JJbJ1Gpje8pi5aQtAdKSCsCqsL1wDJ2c9WYVMLrGpRIMlSkKIJMuaVKQsA4SUrclJfUZvVNXhpI8RWLxQhIIYISSruSogZ7AU66c/HijH1cj22xfarN40xMyQuoIC1OSkpKSRh0UQWoGBcvozGyWJElLISBlkGy+Q6CgjczkpTRkhI7AD6CKXxLx6iUkiWoAZGZudpY/Mev+YHJn8QDhjcx5f8AxMmQCAypjZPRPVZ0HSOXWy851utHgyVOqY4VMLgUBLJbJDA5ZwlvW9l2ig5UZkO5V1WdT7Rb/wDTa6SnHPVTNEsvrTGa9GT5qiYsDbufIcsqgtOP9f7Atk4BmSXKlSyroVFug5YNmXIJQOOY/ZNNKMFViz2mbzEkgNmHH2KbxUb0tBnTRLTuQc/M/WN2hGW6CLsm+IogPtU0IGgDlv8AAENrFaeckAHDypBIBUxAdltiBUQ7KyeIrHZhJlKLMWAB2JOEVyerx4gKSkTEhJCVyxkCpkjFicUAJWzNkK7RUtqS8hx+WG2m9UJmoThIIW1cSSwSScTBjzVoTltWPLdf0sS04JhC1YnOMOCSwKnrkr2iBNlAElQSCuYMa1pKSSVAqLZMxdh01iW0WdBRME7xPEQhNali5w4QMw4G77wjJjm/s+QlOHHkHk2yzKUo4uVCEpRiUmqicalB+tKZ1jW8bXLchDrSHSAMS2DYk6NR6V0idd5KSl1ISHGAp/ETkFJJB0IVoHptAF430VKIWgJDBVXLNR3JJIIfTbrDKZG48C43rMKiQGB3IAcOCAEvm2XT0It1rL2aQC5xGas9WJS9aivr2hQqYV2gJQAl1nEoOwDcxBoGZ8nhjLlkzZM1VFWiYopG0pKFBA88/SCyKsU39GDjdzX3G9/iaRikkusJKkYVlzoUqQ2Et1FIqVttMyUHWsrnHlSMRWEPShKjz6UNN3NOgCzImyUYwCMA+UUe6bCJ1vSkDklus+R5R6t7x5bpsi0yvwdmVIuNyXcLPJSimJhiL5qOcI+KbUkpUlITiKRiLB2Hw+VXEWRamdsmLgxzjiK2NOUpT4VUpmGyNaHPLrAdLF5MmplvbkXmeZdqwy3wTkylBI3KAoH/AGqcdiYZ3ndE1csT5ikhxiQA2I6h2Ay9YiuqSMMqYQScBSkkflExTEbUaD79mSTJwzFlBQSqWxHwqqQR0WD6x0ZSamkvyKjGo34CZCJs+zSwmcpMpQKsPhhWFQJdIIBUz4iB2iaz8CpISAfxCDyqZ/MBRbdoE/07tKZiVSlMQhTs9ShZr5JUAX6mOgWpH8OvxXQ5on4lOTUnAMlYQHLmgJpWNWHqI4m4NcP+v/Zz8uPU7KTZOEEpGIipSssACQUli6WbPWLFY7jlzEknCc8JcfD9fTSGUuYFSyUPjCguchBIJScQZKh5lgaEER4mz2ZMwEGWkLLp6EBnYUdyQSeldDvlFuSlETBUtypXtdRDhVEEKSwDsCHNd9e4Mc9tEopUUqoQSDHdLysPiSwUMsKHxUOVcxQjy07Nx/i6zFFpLhnQg59MP/xgrqX3I1sdyu2YhitKQCo1bfUetfN4gvi/5ckc5qfhQPiPloOpipW7i7wUq8MhKTmpW/8AQnUtSvTaOf3txJMnqISSArMn4leeg6CObLFJzcIu4o0RioxUsm308ll4o49KyU06S0mg28RWp6fKKNMnTJ6sS1OdNAOwyAhxcfCUyaQT+Gg5lWvYZnX1i7Xfw/ZrOkMBMVqVVHfCaCK7uLDst2SUpTVJVEpd08PTFNQ8xATTMn6a57x0mx2RMlMuSmgQ4Bf4iXJKhpiNcoCkXsZi8YTQBkFvIqb5dK6w0tk+WmV8VW1bX3946WC5R1NGV7OgG8pwloVQDqPSrdIS3PKwhUwviJYUNAWqWpq/pAt5WjxZhSPhRnU+nX0h1d0sH4tgzAg5bw8Cw62pP8OTriGbmlT519Y1u265RUGUU0XULKVPpy0CQ2kTWiy/hTMKVEhDnLNJBADs4NX2hZZeIgkAKAScVXFCSnCXcNn3ygHFXbDUn4BrShjRSgMKSQvCVVDVYaECo0beGybvKZgInpCPD8QFSO4Luvrn+kLLRbETQgMn4SFYcAdqO4qde79BEtutcojBgKnQChICmDOdaAB8xFZMeuGlMilT1NfsR3jNmrExKFpUjGWKU7nESkvy1J98orVqLAnGfhZyGJqQRmXD0LwzvW8kYSkYgcFQCeViQ1ftoqtvnYyJadWFKMXy0p+8VGGmKTYOq5WkWvg+7PGWsqJUGAJ3D5dmDeZhnxQkpttjUaIx4Qe4b6iGVwWJNmSJKanCFLPeg8gAYr1+8QzV2qzyzLwS/HSUkjmVhXgJ6DPLRjDM8axSX0YcH6l9ywqtGGxk6pSoehI+UV/gZNLRaD+ZQQOuGp9SQI24pvDw7OtAz8U+9fmYZXDZPDlyZH8iQuZ/cat6n2jxb9OF/wDJ/sjvafV+4dbpmGVUsoAmnv8AOOZcSzHGEVKiAP29YvvE1pZhr9DFClp8e2S01ISseeo86Ro6GNRc/wAkye2vksXEsgSUSJILYJLEjRin94rN2WSXOCwXKkqGeWE0NBqM+zw542tjzSP6gkdgCfSkVnh22FE1RCsLIWoZ1ISWFPP0jp9G2oapcmHqltpTNuF71NivDBM+ELVJXlkTgf1ZXlHcptlkYS6RLKgAFE0VTEpnNSA4JzaPn/im7fBnA150gvud+v7R26570TabFZ1qSCVICi+hIZXviEbYw05UpeV+6MGq42h3ZpqJcxKEjF4oBMxxV3w+VCA2ThhGl48PpWFYeRajixbEOzjapoN4HvGcnDLADKwmuEEJSkpqoAuUgsWHWGqgEpLfmqTu+ocxoipJu/wU5fHIkuuYwQrFieYZcwAqYqJcKAIFWqSAHfXXm/8AqpZQi1oUzBctgzH4VKf5j1jrVmutKZQQg0CiouXrn5AUbsIr3FHCyLStJdJCQaAijt16e0JzZNEdTDS1HNbJdNptZxH4acyjQD70EW25+EESkhSnUrUkfLPvWH0iQzBKQSKUFKDeJp93PzTF4ANNveOFPqMmXZelD9Ki7e7A0pQlyaD+opfyf9ISXnbhNWJUtRAzUrZOv7CGfEF9olIwIDk0yDl+g1inzDNQXCkS1ZnEpDk7MqmVGh3TYYx9TE5Mjm6LtYpSklLEpSkcqW0yq2v7wHxFeXhS3CiFK9X+6+sVuVxTaEhjNsygcxikj3SoH1MCWm/MZSZkoskvyrSUk9yCEh++sd9ZoVSMzTLNd12qTLLjmVUk4Tn36fMw7sCkywCokgO9KMW1B+6xSv8AricARL/hUPqpeJX/ACxAegjZHFtrArKs9oRmQgP3rLUW8xE72P5C0scca8WoRKMiQ6VrH4nMXAP5X669O8V677ZjSKstg+YD5pLg0f6mK9MWqbNUtYLlTsNcRoAdy7esDDxZShOBSoKLHDibJ20poC/5T5r7i1fQji6LkL4AAKgkuXIVhPQiqYGtdpSC4SlLcpond8ssi3pA8i3ptCM8KsyMy++ECo3IhZbLCUlzR82auoavvttWG7cgWwm3Xik0SBkNBXyf79YJ4YlhVolqU2FKsRND8Ic6UZj++cLLDZAoqUukpJGJWp2SndR9m6Rd+HbmQE+JOlmo/DkpSosndQ1UepgoQt2XbN7PxWhC5k1STMWtRwoSKhOQc6U06wuvu/pq12Urlpk4ZyPDSVc7ZOXqkdxtm0HXzxFNloKZMlNnG5CEk9kiKpdt3G0TVTJk1ky3OJ2JWAVJA1zYkiL6qSjjer4DxW5pIeXrO8S0Swsg4edfKE/AHYiqS5AqHBBi1cPIPhqmzHCpqsTn+X8vaKJZL5QqaZ9orQpCElICi4cl6M4y3hla+K0zAazU0zJSpI7gMQOojyWfDOSUEvyegTT5Z5xZe9VK2oIh4NsYE9Klf9tBmLP9ShR/X2hDabX40xKCGZTqYuGFadIkPEOCzrShQTMWpRmODXRIToQP1jX2JLH24+RbyJu34JeIJ3iWgaB1Ek7M0VlX4SkqSsFQU9K+vfKJ0ycShicqKcVTmfv5QMmxFUwS3DktG/FHQkvgyZZa96Ldfd3fxN3y5qKqkjXVGY8xl6w5/wBK73E2V/DqZ5RLU/Io4vZbj/cIrVw3muRLmS2KglgQWYFShgJGbY8+hEV+1rmWWfMShakO4dJKeUl2oXantD8rc6lHlV+v/hzoLTcWfQNq4gsdnU86ehKggowFSRTOozGcUy/v9UpaWlWdQmsyQoOEgdVEOo9gB1jj5mElyTWJJadYv1Pl/pt/Iey4Rf53GlqL/iJQ/wDKhJ91AmFU+/J7v/ETXOf4ih6AMIXWSY6RUHoTl3j2bKBPM/RqwxY8Ud0kDrl8nd1zkJISpSRicAbsHLb0rGlpsiFBsIUfl6mOVTL4MzMOApasIUxdZKlAF3wkUAGhPWDLRf8ANnKTzCWkADlJDYgHJAc0wkZR5/8A+OUWqGPOnyWq0cLBZciWPU+wygKTwUHPKk/2y/1EEWfjtACAAtVCFkVwtRJJauLPzEF2ji6STKTLmFRUpBWChZIQUlRwpQHKtO8Eu/wSoMXq4HTnhcnN0oEQng2WD8KB1Jl/vFwmS04RqCxAIW/mN/KB0guyZL9Slh/7i8CsmT5L7cSuKuCWwcS6ZNX5CBZvBstblKavmkKfyi3S5i1ZYD2UB/nyiVJW/wCQb8x+3id6aZO1EoP/AEIpSknFMBBBBNajLTTrAd9XFMkqly0SwTiWsDC1GDgBySAxI2q1KR0xJ3KT5qhdbrCk2qRMBSAgLxFwKsMOeYzgl1Er3L7aoptmuZFolhaQQRQ1qlX3rEc/hi0k8s3yJL7ZZxfxYZCVqmJLFXxBLMo7tk8bG1sQAWG5KR7CsXHq5xfpA7S+Sk2O650kJIs4WUOXd0hX82DQ7bQDe1/2tROLEnoOUexeOgTLWhI5lkvsB9XePJttkr/Li7p/QRrX+q5EqpFPAvDONqtIJPiLUC9NQfPfvA8+8gABKfE9GxB+71MdatFy2ebnJTvUH9RHO77tiZU1SDLEtlHCJaQx0BxGqqdfKNGLqlndNAOLhuD2rxUJdKsJauGj71zPrEN38ULBwzFEp1eoO+dRAq7zKnSgKIO5duw3gYXQvMgwzJjxvYbjz5Iu2w+ZbkS1qwMp0sOgd6b0pC9E3FU0c+24EEz5CJIILhYoWWFB+hH6mF5xaAsMztAwilwHPI5BSZjUUsgZh0v7guIsXDtz8q5hVmQE/CzUU9VDNxQbViqLlqdjnXt7UgqzySlITibOmm4y365RMitUtgIyoeXiFSpyiAUhQYtkzhQ7h0g+UQ8XGXaFy1yzzYBjDGhZmBAqQ328AS0nIrB7HXo4iU2ckiqaPmUwWOWmNC5LVLULP/TgA5WB5K/SMRZk5FZ/4n6wfNSoGuEtkxf16Ro2tXg1Ipsis6TvQGmh8xB0sgisQANX6xMlTaDzimCyKzWpRSK5fvEqp5YF9vm/zjIyBoUzDaiMmy2+937xtY7eRMdkliM39c4yMgWkEi5WDiqatIcIFRUJbOu7Qam+JqwxUQKZfvHkZCZxV8DU2BzL1mBRTiLBm9I8N5TC/OfbpGRkKjCL8Ats9kWlas1qr20PaM/j15PrGRkU0rKtnhnqdnNaZn9Y9WVB+deY1jIyGRSKbNUzFZ4lanOJ7Je68qe/6x5GQuUVfAabDkXosjSnSAbbeJPxIlqzzSD95R5GQrSkyAM21YTRCBXZt9jC22WjHiBSNMn/AFjIyHR5KFapKT+UZ9e+/WI/BTgfCHL77tGRkaE2QzAMILV8+28QvzRkZBlo9Snnbzj0CnqPdoyMgizx6kR7LD6mMjIsg1s91JJFVZ9P06w1l8MS1JBKl6/yf+MZGQNln//Z"/>
          <p:cNvSpPr>
            <a:spLocks noChangeAspect="1" noChangeArrowheads="1"/>
          </p:cNvSpPr>
          <p:nvPr/>
        </p:nvSpPr>
        <p:spPr bwMode="auto">
          <a:xfrm>
            <a:off x="63500" y="-1049338"/>
            <a:ext cx="2105025" cy="21717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1032" name="Picture 8" descr="http://1.bp.blogspot.com/-khu64VafaCs/Tv2A9nndz6I/AAAAAAAAAIc/TSpg5GBJ7rI/s1600/astrologer.jpg"/>
          <p:cNvPicPr>
            <a:picLocks noChangeAspect="1" noChangeArrowheads="1"/>
          </p:cNvPicPr>
          <p:nvPr/>
        </p:nvPicPr>
        <p:blipFill>
          <a:blip r:embed="rId3" cstate="print"/>
          <a:srcRect/>
          <a:stretch>
            <a:fillRect/>
          </a:stretch>
        </p:blipFill>
        <p:spPr bwMode="auto">
          <a:xfrm>
            <a:off x="6948264" y="2060849"/>
            <a:ext cx="1800200" cy="1656184"/>
          </a:xfrm>
          <a:prstGeom prst="rect">
            <a:avLst/>
          </a:prstGeom>
          <a:noFill/>
          <a:effectLst>
            <a:softEdge rad="31750"/>
          </a:effectLst>
        </p:spPr>
      </p:pic>
      <p:sp>
        <p:nvSpPr>
          <p:cNvPr id="8" name="TextBox 7"/>
          <p:cNvSpPr txBox="1"/>
          <p:nvPr/>
        </p:nvSpPr>
        <p:spPr>
          <a:xfrm>
            <a:off x="467544" y="2125305"/>
            <a:ext cx="6696744" cy="1631216"/>
          </a:xfrm>
          <a:prstGeom prst="rect">
            <a:avLst/>
          </a:prstGeom>
          <a:noFill/>
        </p:spPr>
        <p:txBody>
          <a:bodyPr wrap="square" rtlCol="0">
            <a:spAutoFit/>
          </a:bodyPr>
          <a:lstStyle/>
          <a:p>
            <a:r>
              <a:rPr lang="en-GB" sz="2000" dirty="0" smtClean="0"/>
              <a:t>	           However, the claims of the mystic astrologers make their prophecies so vague that they are able to explain away anything that might refute their predictions had they been more precise ‘</a:t>
            </a:r>
            <a:r>
              <a:rPr lang="en-GB" sz="2000" i="1" dirty="0" smtClean="0"/>
              <a:t>In order to escape falsification they destroyed the testability of their theory.</a:t>
            </a:r>
            <a:r>
              <a:rPr lang="en-GB" sz="2000" dirty="0" smtClean="0"/>
              <a:t>’ (Popper)</a:t>
            </a:r>
            <a:endParaRPr lang="en-GB" sz="2000" dirty="0"/>
          </a:p>
        </p:txBody>
      </p:sp>
      <p:sp>
        <p:nvSpPr>
          <p:cNvPr id="9" name="TextBox 8"/>
          <p:cNvSpPr txBox="1"/>
          <p:nvPr/>
        </p:nvSpPr>
        <p:spPr>
          <a:xfrm>
            <a:off x="323528" y="3861048"/>
            <a:ext cx="8424936" cy="1323439"/>
          </a:xfrm>
          <a:prstGeom prst="rect">
            <a:avLst/>
          </a:prstGeom>
          <a:noFill/>
        </p:spPr>
        <p:txBody>
          <a:bodyPr wrap="square" rtlCol="0">
            <a:spAutoFit/>
          </a:bodyPr>
          <a:lstStyle/>
          <a:p>
            <a:r>
              <a:rPr lang="en-GB" sz="2000" dirty="0" smtClean="0"/>
              <a:t>If this principle is applied to religious belief than falsification draws in to question the nature of claims such as ‘</a:t>
            </a:r>
            <a:r>
              <a:rPr lang="en-GB" sz="2000" i="1" dirty="0" smtClean="0"/>
              <a:t>Jesus was the incarnation of God</a:t>
            </a:r>
            <a:r>
              <a:rPr lang="en-GB" sz="2000" dirty="0" smtClean="0"/>
              <a:t>’ or ‘</a:t>
            </a:r>
            <a:r>
              <a:rPr lang="en-GB" sz="2000" i="1" dirty="0" smtClean="0"/>
              <a:t>God loves me</a:t>
            </a:r>
            <a:r>
              <a:rPr lang="en-GB" sz="2000" dirty="0" smtClean="0"/>
              <a:t>’. If these claims are scientific they must be able to be scrutinised against sense observations and thus potentially be falsified.</a:t>
            </a:r>
            <a:endParaRPr lang="en-GB" sz="2000" dirty="0"/>
          </a:p>
        </p:txBody>
      </p:sp>
      <p:sp>
        <p:nvSpPr>
          <p:cNvPr id="10" name="TextBox 9"/>
          <p:cNvSpPr txBox="1"/>
          <p:nvPr/>
        </p:nvSpPr>
        <p:spPr>
          <a:xfrm>
            <a:off x="323528" y="5445224"/>
            <a:ext cx="8424936" cy="707886"/>
          </a:xfrm>
          <a:prstGeom prst="rect">
            <a:avLst/>
          </a:prstGeom>
          <a:noFill/>
        </p:spPr>
        <p:txBody>
          <a:bodyPr wrap="square" rtlCol="0">
            <a:spAutoFit/>
          </a:bodyPr>
          <a:lstStyle/>
          <a:p>
            <a:r>
              <a:rPr lang="en-GB" sz="2000" b="1" dirty="0" smtClean="0"/>
              <a:t>Task</a:t>
            </a:r>
            <a:r>
              <a:rPr lang="en-GB" sz="2000" dirty="0" smtClean="0"/>
              <a:t>: in groups of two continue this conversation... </a:t>
            </a:r>
            <a:r>
              <a:rPr lang="en-GB" sz="2000" b="1" dirty="0" smtClean="0"/>
              <a:t>Person A</a:t>
            </a:r>
            <a:r>
              <a:rPr lang="en-GB" sz="2000" dirty="0" smtClean="0"/>
              <a:t>; ‘</a:t>
            </a:r>
            <a:r>
              <a:rPr lang="en-GB" sz="2000" i="1" dirty="0" smtClean="0"/>
              <a:t>God loves all people</a:t>
            </a:r>
            <a:r>
              <a:rPr lang="en-GB" sz="2000" dirty="0" smtClean="0"/>
              <a:t>’. </a:t>
            </a:r>
            <a:r>
              <a:rPr lang="en-GB" sz="2000" b="1" dirty="0" smtClean="0"/>
              <a:t>Person B</a:t>
            </a:r>
            <a:r>
              <a:rPr lang="en-GB" sz="2000" dirty="0" smtClean="0"/>
              <a:t>; ‘</a:t>
            </a:r>
            <a:r>
              <a:rPr lang="en-GB" sz="2000" i="1" dirty="0" smtClean="0"/>
              <a:t>Then why does he allow them to suffer?’</a:t>
            </a:r>
            <a:r>
              <a:rPr lang="en-GB" sz="2000" dirty="0" smtClean="0"/>
              <a:t>... </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32"/>
                                        </p:tgtEl>
                                        <p:attrNameLst>
                                          <p:attrName>style.visibility</p:attrName>
                                        </p:attrNameLst>
                                      </p:cBhvr>
                                      <p:to>
                                        <p:strVal val="visible"/>
                                      </p:to>
                                    </p:set>
                                    <p:animEffect transition="in" filter="fade">
                                      <p:cBhvr>
                                        <p:cTn id="20" dur="2000"/>
                                        <p:tgtEl>
                                          <p:spTgt spid="103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6084168" y="2132856"/>
            <a:ext cx="2664296" cy="439248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2" name="Rounded Rectangle 11"/>
          <p:cNvSpPr/>
          <p:nvPr/>
        </p:nvSpPr>
        <p:spPr>
          <a:xfrm>
            <a:off x="3203848" y="2132856"/>
            <a:ext cx="2664296" cy="43924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11" name="Rounded Rectangle 10"/>
          <p:cNvSpPr/>
          <p:nvPr/>
        </p:nvSpPr>
        <p:spPr>
          <a:xfrm>
            <a:off x="341530" y="2132856"/>
            <a:ext cx="2664296" cy="439248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 name="Rectangle 1"/>
          <p:cNvSpPr/>
          <p:nvPr/>
        </p:nvSpPr>
        <p:spPr>
          <a:xfrm>
            <a:off x="0" y="67271"/>
            <a:ext cx="9144000" cy="738664"/>
          </a:xfrm>
          <a:prstGeom prst="rect">
            <a:avLst/>
          </a:prstGeom>
          <a:noFill/>
        </p:spPr>
        <p:txBody>
          <a:bodyPr wrap="square" lIns="91440" tIns="45720" rIns="91440" bIns="45720">
            <a:spAutoFit/>
          </a:bodyPr>
          <a:lstStyle/>
          <a:p>
            <a:pPr algn="ctr"/>
            <a:r>
              <a:rPr lang="en-US" sz="42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Theology &amp; Falsification: </a:t>
            </a:r>
            <a:r>
              <a:rPr lang="en-US" sz="4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a:t>
            </a:r>
            <a:r>
              <a:rPr lang="en-US" sz="42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Symposium</a:t>
            </a:r>
            <a:endParaRPr lang="en-US" sz="4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TextBox 2"/>
          <p:cNvSpPr txBox="1"/>
          <p:nvPr/>
        </p:nvSpPr>
        <p:spPr>
          <a:xfrm>
            <a:off x="323528" y="1012666"/>
            <a:ext cx="8424936" cy="1015663"/>
          </a:xfrm>
          <a:prstGeom prst="rect">
            <a:avLst/>
          </a:prstGeom>
          <a:noFill/>
        </p:spPr>
        <p:txBody>
          <a:bodyPr wrap="square" rtlCol="0">
            <a:spAutoFit/>
          </a:bodyPr>
          <a:lstStyle/>
          <a:p>
            <a:r>
              <a:rPr lang="en-GB" sz="2000" dirty="0" smtClean="0"/>
              <a:t>In 1955 the falsification theory was discussed by </a:t>
            </a:r>
            <a:r>
              <a:rPr lang="en-GB" sz="2000" b="1" dirty="0" smtClean="0"/>
              <a:t>Antony Flew, R.M. Hare </a:t>
            </a:r>
            <a:r>
              <a:rPr lang="en-GB" sz="2000" dirty="0" smtClean="0"/>
              <a:t>and </a:t>
            </a:r>
            <a:r>
              <a:rPr lang="en-GB" sz="2000" b="1" dirty="0" smtClean="0"/>
              <a:t>Basil Mitchell </a:t>
            </a:r>
            <a:r>
              <a:rPr lang="en-GB" sz="2000" dirty="0" smtClean="0"/>
              <a:t>in an article titled ‘</a:t>
            </a:r>
            <a:r>
              <a:rPr lang="en-GB" sz="2000" i="1" dirty="0" smtClean="0"/>
              <a:t>Theology and Falsification: Symposium</a:t>
            </a:r>
            <a:r>
              <a:rPr lang="en-GB" sz="2000" dirty="0" smtClean="0"/>
              <a:t>’ in the Journal ‘</a:t>
            </a:r>
            <a:r>
              <a:rPr lang="en-GB" sz="2000" i="1" dirty="0" smtClean="0"/>
              <a:t>New Essays in Philosophical Theology</a:t>
            </a:r>
            <a:r>
              <a:rPr lang="en-GB" sz="2000" dirty="0" smtClean="0"/>
              <a:t>.’ </a:t>
            </a:r>
            <a:endParaRPr lang="en-GB" sz="2000" dirty="0"/>
          </a:p>
        </p:txBody>
      </p:sp>
      <p:pic>
        <p:nvPicPr>
          <p:cNvPr id="5" name="Picture 4" descr="R M Hare.jpg"/>
          <p:cNvPicPr>
            <a:picLocks noChangeAspect="1"/>
          </p:cNvPicPr>
          <p:nvPr/>
        </p:nvPicPr>
        <p:blipFill>
          <a:blip r:embed="rId2" cstate="print"/>
          <a:stretch>
            <a:fillRect/>
          </a:stretch>
        </p:blipFill>
        <p:spPr>
          <a:xfrm>
            <a:off x="3691190" y="2204864"/>
            <a:ext cx="1726904" cy="1785068"/>
          </a:xfrm>
          <a:prstGeom prst="rect">
            <a:avLst/>
          </a:prstGeom>
          <a:effectLst>
            <a:softEdge rad="63500"/>
          </a:effectLst>
        </p:spPr>
      </p:pic>
      <p:pic>
        <p:nvPicPr>
          <p:cNvPr id="6" name="Picture 5" descr="antony flew.jpg"/>
          <p:cNvPicPr>
            <a:picLocks noChangeAspect="1"/>
          </p:cNvPicPr>
          <p:nvPr/>
        </p:nvPicPr>
        <p:blipFill>
          <a:blip r:embed="rId3" cstate="print"/>
          <a:stretch>
            <a:fillRect/>
          </a:stretch>
        </p:blipFill>
        <p:spPr>
          <a:xfrm>
            <a:off x="827584" y="2213062"/>
            <a:ext cx="1782198" cy="1773530"/>
          </a:xfrm>
          <a:prstGeom prst="rect">
            <a:avLst/>
          </a:prstGeom>
          <a:effectLst>
            <a:softEdge rad="63500"/>
          </a:effectLst>
        </p:spPr>
      </p:pic>
      <p:pic>
        <p:nvPicPr>
          <p:cNvPr id="7" name="Picture 6" descr="basil mitchell.jpg"/>
          <p:cNvPicPr>
            <a:picLocks noChangeAspect="1"/>
          </p:cNvPicPr>
          <p:nvPr/>
        </p:nvPicPr>
        <p:blipFill>
          <a:blip r:embed="rId4" cstate="print"/>
          <a:stretch>
            <a:fillRect/>
          </a:stretch>
        </p:blipFill>
        <p:spPr>
          <a:xfrm>
            <a:off x="6567665" y="2221260"/>
            <a:ext cx="1730749" cy="1742427"/>
          </a:xfrm>
          <a:prstGeom prst="rect">
            <a:avLst/>
          </a:prstGeom>
          <a:effectLst>
            <a:softEdge rad="63500"/>
          </a:effectLst>
        </p:spPr>
      </p:pic>
      <p:sp>
        <p:nvSpPr>
          <p:cNvPr id="8" name="TextBox 7"/>
          <p:cNvSpPr txBox="1"/>
          <p:nvPr/>
        </p:nvSpPr>
        <p:spPr>
          <a:xfrm>
            <a:off x="413538" y="4133948"/>
            <a:ext cx="2520280" cy="1631216"/>
          </a:xfrm>
          <a:prstGeom prst="rect">
            <a:avLst/>
          </a:prstGeom>
          <a:noFill/>
        </p:spPr>
        <p:txBody>
          <a:bodyPr wrap="square" rtlCol="0">
            <a:spAutoFit/>
          </a:bodyPr>
          <a:lstStyle/>
          <a:p>
            <a:pPr algn="ctr"/>
            <a:r>
              <a:rPr lang="en-GB" sz="2000" b="1" dirty="0" smtClean="0"/>
              <a:t>Flew’s position:</a:t>
            </a:r>
            <a:r>
              <a:rPr lang="en-GB" sz="2000" dirty="0" smtClean="0"/>
              <a:t> Theological utterances are not assertions; they have no cognitive meaning</a:t>
            </a:r>
            <a:endParaRPr lang="en-GB" sz="2000" dirty="0"/>
          </a:p>
        </p:txBody>
      </p:sp>
      <p:sp>
        <p:nvSpPr>
          <p:cNvPr id="9" name="TextBox 8"/>
          <p:cNvSpPr txBox="1"/>
          <p:nvPr/>
        </p:nvSpPr>
        <p:spPr>
          <a:xfrm>
            <a:off x="3275856" y="4133948"/>
            <a:ext cx="2520280" cy="2246769"/>
          </a:xfrm>
          <a:prstGeom prst="rect">
            <a:avLst/>
          </a:prstGeom>
          <a:noFill/>
        </p:spPr>
        <p:txBody>
          <a:bodyPr wrap="square" rtlCol="0">
            <a:spAutoFit/>
          </a:bodyPr>
          <a:lstStyle/>
          <a:p>
            <a:pPr algn="ctr"/>
            <a:r>
              <a:rPr lang="en-GB" sz="2000" b="1" dirty="0" smtClean="0"/>
              <a:t>Hare’s position:</a:t>
            </a:r>
          </a:p>
          <a:p>
            <a:pPr algn="ctr"/>
            <a:r>
              <a:rPr lang="en-GB" sz="2000" dirty="0" smtClean="0"/>
              <a:t> Flew is right to say theological utterances are not assertions, however,  they are ‘bliks’ and so are meaningful</a:t>
            </a:r>
            <a:endParaRPr lang="en-GB" sz="2000" dirty="0"/>
          </a:p>
        </p:txBody>
      </p:sp>
      <p:sp>
        <p:nvSpPr>
          <p:cNvPr id="10" name="TextBox 9"/>
          <p:cNvSpPr txBox="1"/>
          <p:nvPr/>
        </p:nvSpPr>
        <p:spPr>
          <a:xfrm>
            <a:off x="6156176" y="4133948"/>
            <a:ext cx="2520280" cy="2246769"/>
          </a:xfrm>
          <a:prstGeom prst="rect">
            <a:avLst/>
          </a:prstGeom>
          <a:noFill/>
        </p:spPr>
        <p:txBody>
          <a:bodyPr wrap="square" rtlCol="0">
            <a:spAutoFit/>
          </a:bodyPr>
          <a:lstStyle/>
          <a:p>
            <a:pPr algn="ctr"/>
            <a:r>
              <a:rPr lang="en-GB" sz="2000" b="1" dirty="0" smtClean="0"/>
              <a:t>Mitchell’s position: </a:t>
            </a:r>
            <a:r>
              <a:rPr lang="en-GB" sz="2000" dirty="0" smtClean="0"/>
              <a:t>Theological utterances are meant as assertions and they are very meaningful to those who hold onto them.</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heel(4)">
                                      <p:cBhvr>
                                        <p:cTn id="24" dur="2000"/>
                                        <p:tgtEl>
                                          <p:spTgt spid="12"/>
                                        </p:tgtEl>
                                      </p:cBhvr>
                                    </p:animEffect>
                                  </p:childTnLst>
                                </p:cTn>
                              </p:par>
                              <p:par>
                                <p:cTn id="25" presetID="10"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heel(4)">
                                      <p:cBhvr>
                                        <p:cTn id="36" dur="20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2000"/>
                                        <p:tgtEl>
                                          <p:spTgt spid="7"/>
                                        </p:tgtEl>
                                      </p:cBhvr>
                                    </p:animEffect>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1" grpId="0" animBg="1"/>
      <p:bldP spid="3"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278027"/>
            <a:ext cx="8064896" cy="424731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dirty="0" smtClean="0"/>
              <a:t>Once upon a time two explorers came upon a clearing in the jungle. In the clearing were growing many flowers and many weeds. One explorer says, ‘Some gardener must tend this plot’. The other disagrees, ‘There is no gardener’. So they pitch their tents and set a watch. No gardener is ever seen. ‘But perhaps he is an invisible gardener.’ So they set up a barbed-wire fence. They electrify it. They patrol with bloodhounds (For they remember how H.G. Wells’s </a:t>
            </a:r>
            <a:r>
              <a:rPr lang="en-GB" i="1" dirty="0" smtClean="0"/>
              <a:t>The Invisible Man </a:t>
            </a:r>
            <a:r>
              <a:rPr lang="en-GB" dirty="0" smtClean="0"/>
              <a:t>could be both smelt and touched though he could not be seen). But no shrieks ever suggest that some intruder has received a shock. No movements of the wire ever betray an invisible climber. The bloodhounds never give cry. Yet still the Believer is not convinced. ‘But there is a gardener, invisible, intangible, insensible to electric shocks, a gardener who has no scent and makes no sound, a gardener who comes secretly to look after the garden which he loves.’ At last the Sceptic despairs, ‘But what remains of our original assertion? Just how does what you call an invisible, intangible, eternally elusive gardener differ from an imaginary gardener or even</a:t>
            </a:r>
          </a:p>
          <a:p>
            <a:pPr algn="ctr"/>
            <a:r>
              <a:rPr lang="en-GB" dirty="0" smtClean="0"/>
              <a:t>from no gardener at all?’</a:t>
            </a:r>
            <a:endParaRPr lang="en-GB" dirty="0"/>
          </a:p>
        </p:txBody>
      </p:sp>
      <p:sp>
        <p:nvSpPr>
          <p:cNvPr id="3" name="TextBox 2"/>
          <p:cNvSpPr txBox="1"/>
          <p:nvPr/>
        </p:nvSpPr>
        <p:spPr>
          <a:xfrm>
            <a:off x="539552" y="116632"/>
            <a:ext cx="6120680" cy="646331"/>
          </a:xfrm>
          <a:prstGeom prst="rect">
            <a:avLst/>
          </a:prstGeom>
          <a:noFill/>
        </p:spPr>
        <p:txBody>
          <a:bodyPr wrap="square" rtlCol="0">
            <a:spAutoFit/>
          </a:bodyPr>
          <a:lstStyle/>
          <a:p>
            <a:r>
              <a:rPr lang="en-GB"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Antony Flew </a:t>
            </a:r>
            <a:r>
              <a:rPr lang="en-GB" sz="2400" dirty="0" smtClean="0">
                <a:solidFill>
                  <a:schemeClr val="tx2">
                    <a:lumMod val="50000"/>
                  </a:schemeClr>
                </a:solidFill>
                <a:effectLst>
                  <a:outerShdw blurRad="38100" dist="38100" dir="2700000" algn="tl">
                    <a:srgbClr val="000000">
                      <a:alpha val="43137"/>
                    </a:srgbClr>
                  </a:outerShdw>
                </a:effectLst>
              </a:rPr>
              <a:t>(1923-2010)</a:t>
            </a:r>
            <a:r>
              <a:rPr lang="en-GB" sz="2800" dirty="0" smtClean="0">
                <a:solidFill>
                  <a:schemeClr val="tx2">
                    <a:lumMod val="50000"/>
                  </a:schemeClr>
                </a:solidFill>
              </a:rPr>
              <a:t> </a:t>
            </a:r>
            <a:endParaRPr lang="en-GB"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lumMod val="50000"/>
                </a:schemeClr>
              </a:solidFill>
              <a:effectLst>
                <a:outerShdw blurRad="41275" dist="12700" dir="12000000" algn="tl" rotWithShape="0">
                  <a:srgbClr val="000000">
                    <a:alpha val="40000"/>
                  </a:srgbClr>
                </a:outerShdw>
              </a:effectLst>
            </a:endParaRPr>
          </a:p>
        </p:txBody>
      </p:sp>
      <p:pic>
        <p:nvPicPr>
          <p:cNvPr id="4" name="Picture 3" descr="antony flew.jpg"/>
          <p:cNvPicPr>
            <a:picLocks noChangeAspect="1"/>
          </p:cNvPicPr>
          <p:nvPr/>
        </p:nvPicPr>
        <p:blipFill>
          <a:blip r:embed="rId2" cstate="print"/>
          <a:srcRect b="14132"/>
          <a:stretch>
            <a:fillRect/>
          </a:stretch>
        </p:blipFill>
        <p:spPr>
          <a:xfrm>
            <a:off x="6948264" y="260648"/>
            <a:ext cx="1728192" cy="1843869"/>
          </a:xfrm>
          <a:prstGeom prst="rect">
            <a:avLst/>
          </a:prstGeom>
          <a:effectLst>
            <a:softEdge rad="63500"/>
          </a:effectLst>
        </p:spPr>
      </p:pic>
      <p:sp>
        <p:nvSpPr>
          <p:cNvPr id="7" name="TextBox 6"/>
          <p:cNvSpPr txBox="1"/>
          <p:nvPr/>
        </p:nvSpPr>
        <p:spPr>
          <a:xfrm>
            <a:off x="475928" y="796642"/>
            <a:ext cx="6328320" cy="1323439"/>
          </a:xfrm>
          <a:prstGeom prst="rect">
            <a:avLst/>
          </a:prstGeom>
          <a:noFill/>
        </p:spPr>
        <p:txBody>
          <a:bodyPr wrap="square" rtlCol="0">
            <a:spAutoFit/>
          </a:bodyPr>
          <a:lstStyle/>
          <a:p>
            <a:r>
              <a:rPr lang="en-GB" sz="2000" dirty="0" smtClean="0"/>
              <a:t>Flew stated that it often seems to the non-religious there is no event or series of events that would ever convince the ‘</a:t>
            </a:r>
            <a:r>
              <a:rPr lang="en-GB" sz="2000" i="1" dirty="0" smtClean="0"/>
              <a:t>sophisticated religious person</a:t>
            </a:r>
            <a:r>
              <a:rPr lang="en-GB" sz="2000" dirty="0" smtClean="0"/>
              <a:t>’ that ‘</a:t>
            </a:r>
            <a:r>
              <a:rPr lang="en-GB" sz="2000" i="1" dirty="0" smtClean="0"/>
              <a:t>There wasn’t a God after all’</a:t>
            </a:r>
            <a:r>
              <a:rPr lang="en-GB" sz="2000" dirty="0" smtClean="0"/>
              <a:t>. </a:t>
            </a:r>
            <a:r>
              <a:rPr lang="en-GB" dirty="0" smtClean="0"/>
              <a:t>(Flew, </a:t>
            </a:r>
            <a:r>
              <a:rPr lang="en-GB" i="1" dirty="0" smtClean="0"/>
              <a:t>Theology &amp; Falsification: A Symposium,</a:t>
            </a:r>
            <a:r>
              <a:rPr lang="en-GB" dirty="0" smtClean="0"/>
              <a:t> 1955)</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064896" cy="1938992"/>
          </a:xfrm>
          <a:prstGeom prst="rect">
            <a:avLst/>
          </a:prstGeom>
          <a:noFill/>
        </p:spPr>
        <p:txBody>
          <a:bodyPr wrap="square" rtlCol="0">
            <a:spAutoFit/>
          </a:bodyPr>
          <a:lstStyle/>
          <a:p>
            <a:r>
              <a:rPr lang="en-GB" sz="2000" dirty="0" smtClean="0"/>
              <a:t>Flew’s argument is that religious believers act in the same  way as the believing explorer.  Flew gives the example of saying God loves people, even if disaster happens.  His argument is that people still go on believing in the loving God.  No experience seems to falsify a religious believer’s faith.  Flew therefore argues that God-talk is meaningless as it is unfalsifiable, in the same way as the </a:t>
            </a:r>
            <a:r>
              <a:rPr lang="en-GB" sz="2000" i="1" dirty="0" smtClean="0"/>
              <a:t>eternally elusive</a:t>
            </a:r>
            <a:r>
              <a:rPr lang="en-GB" sz="2000" dirty="0" smtClean="0"/>
              <a:t> gardener in his analogy.</a:t>
            </a:r>
            <a:endParaRPr lang="en-GB" sz="2000" dirty="0"/>
          </a:p>
        </p:txBody>
      </p:sp>
      <p:sp>
        <p:nvSpPr>
          <p:cNvPr id="3" name="TextBox 2"/>
          <p:cNvSpPr txBox="1"/>
          <p:nvPr/>
        </p:nvSpPr>
        <p:spPr>
          <a:xfrm>
            <a:off x="467544" y="2672916"/>
            <a:ext cx="8064896" cy="1938992"/>
          </a:xfrm>
          <a:prstGeom prst="rect">
            <a:avLst/>
          </a:prstGeom>
          <a:noFill/>
        </p:spPr>
        <p:txBody>
          <a:bodyPr wrap="square" rtlCol="0">
            <a:spAutoFit/>
          </a:bodyPr>
          <a:lstStyle/>
          <a:p>
            <a:r>
              <a:rPr lang="en-GB" sz="2000" dirty="0" smtClean="0"/>
              <a:t>Flew suggested that God died a ‘</a:t>
            </a:r>
            <a:r>
              <a:rPr lang="en-GB" sz="2000" i="1" dirty="0" smtClean="0"/>
              <a:t>death by a thousand qualifications’</a:t>
            </a:r>
            <a:r>
              <a:rPr lang="en-GB" sz="2000" dirty="0" smtClean="0"/>
              <a:t>.  By this phrase, Flew meant that when a religious believer is challenged about the existence of God, or God’s nature, their response is to modify the way they talk about God to respond to the challenge, that is, they try to qualify (explain/justify) what it is they have said by changing, altering or explaining what they have said by using an equally vague and unfalsifiable statement). </a:t>
            </a:r>
            <a:endParaRPr lang="en-GB" sz="2000" dirty="0"/>
          </a:p>
        </p:txBody>
      </p:sp>
      <p:sp>
        <p:nvSpPr>
          <p:cNvPr id="4" name="TextBox 3"/>
          <p:cNvSpPr txBox="1"/>
          <p:nvPr/>
        </p:nvSpPr>
        <p:spPr>
          <a:xfrm>
            <a:off x="467544" y="4941168"/>
            <a:ext cx="8064896" cy="1323439"/>
          </a:xfrm>
          <a:prstGeom prst="rect">
            <a:avLst/>
          </a:prstGeom>
          <a:noFill/>
        </p:spPr>
        <p:txBody>
          <a:bodyPr wrap="square" rtlCol="0">
            <a:spAutoFit/>
          </a:bodyPr>
          <a:lstStyle/>
          <a:p>
            <a:r>
              <a:rPr lang="en-GB" sz="2000" dirty="0" smtClean="0"/>
              <a:t>Flew argues that believers end up modifying their statements about God so much when challenged, that the statements no longer resemble the original claim about God – in other words, their belief in God dies a ‘</a:t>
            </a:r>
            <a:r>
              <a:rPr lang="en-GB" sz="2000" i="1" dirty="0" smtClean="0"/>
              <a:t>death by a thousand qualifications’</a:t>
            </a:r>
            <a:r>
              <a:rPr lang="en-GB" sz="2000" dirty="0" smtClean="0"/>
              <a:t>.  </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496944" cy="400110"/>
          </a:xfrm>
          <a:prstGeom prst="rect">
            <a:avLst/>
          </a:prstGeom>
          <a:noFill/>
        </p:spPr>
        <p:txBody>
          <a:bodyPr wrap="square" rtlCol="0">
            <a:spAutoFit/>
          </a:bodyPr>
          <a:lstStyle/>
          <a:p>
            <a:r>
              <a:rPr lang="en-GB" sz="2000" b="1" dirty="0" smtClean="0"/>
              <a:t>Task:</a:t>
            </a:r>
            <a:r>
              <a:rPr lang="en-GB" sz="2000" dirty="0" smtClean="0"/>
              <a:t> Look at the </a:t>
            </a:r>
            <a:r>
              <a:rPr lang="en-GB" sz="2000" b="1" dirty="0" smtClean="0">
                <a:solidFill>
                  <a:srgbClr val="C00000"/>
                </a:solidFill>
              </a:rPr>
              <a:t>first</a:t>
            </a:r>
            <a:r>
              <a:rPr lang="en-GB" sz="2000" dirty="0" smtClean="0"/>
              <a:t> statement then consider how the </a:t>
            </a:r>
            <a:r>
              <a:rPr lang="en-GB" sz="2000" b="1" dirty="0" smtClean="0">
                <a:solidFill>
                  <a:srgbClr val="7030A0"/>
                </a:solidFill>
              </a:rPr>
              <a:t>second</a:t>
            </a:r>
            <a:r>
              <a:rPr lang="en-GB" sz="2000" dirty="0" smtClean="0"/>
              <a:t> challenges it.</a:t>
            </a:r>
            <a:endParaRPr lang="en-GB" sz="2000" dirty="0"/>
          </a:p>
        </p:txBody>
      </p:sp>
      <p:sp>
        <p:nvSpPr>
          <p:cNvPr id="3" name="TextBox 2"/>
          <p:cNvSpPr txBox="1"/>
          <p:nvPr/>
        </p:nvSpPr>
        <p:spPr>
          <a:xfrm>
            <a:off x="323528" y="836712"/>
            <a:ext cx="8064896" cy="4093428"/>
          </a:xfrm>
          <a:prstGeom prst="rect">
            <a:avLst/>
          </a:prstGeom>
          <a:noFill/>
        </p:spPr>
        <p:txBody>
          <a:bodyPr wrap="square" rtlCol="0">
            <a:spAutoFit/>
          </a:bodyPr>
          <a:lstStyle/>
          <a:p>
            <a:pPr marL="457200" indent="-457200">
              <a:buAutoNum type="alphaLcParenBoth"/>
            </a:pPr>
            <a:r>
              <a:rPr lang="en-GB" sz="2000" b="1" dirty="0" smtClean="0">
                <a:solidFill>
                  <a:srgbClr val="C00000"/>
                </a:solidFill>
              </a:rPr>
              <a:t>God is all-loving</a:t>
            </a:r>
          </a:p>
          <a:p>
            <a:pPr marL="457200" indent="-457200">
              <a:buAutoNum type="alphaLcParenBoth"/>
            </a:pPr>
            <a:endParaRPr lang="en-GB" sz="2000" b="1" dirty="0" smtClean="0"/>
          </a:p>
          <a:p>
            <a:pPr marL="457200" indent="-457200">
              <a:buAutoNum type="alphaLcParenBoth"/>
            </a:pPr>
            <a:endParaRPr lang="en-GB" sz="2000" b="1" dirty="0" smtClean="0"/>
          </a:p>
          <a:p>
            <a:pPr marL="457200" indent="-457200">
              <a:buAutoNum type="alphaLcParenBoth"/>
            </a:pPr>
            <a:r>
              <a:rPr lang="en-GB" sz="2000" b="1" dirty="0" smtClean="0">
                <a:solidFill>
                  <a:srgbClr val="C00000"/>
                </a:solidFill>
              </a:rPr>
              <a:t>God is all-powerful</a:t>
            </a:r>
          </a:p>
          <a:p>
            <a:pPr marL="457200" indent="-457200">
              <a:buAutoNum type="alphaLcParenBoth"/>
            </a:pPr>
            <a:endParaRPr lang="en-GB" sz="2000" b="1" dirty="0" smtClean="0">
              <a:solidFill>
                <a:srgbClr val="C00000"/>
              </a:solidFill>
            </a:endParaRPr>
          </a:p>
          <a:p>
            <a:pPr marL="457200" indent="-457200">
              <a:buAutoNum type="alphaLcParenBoth"/>
            </a:pPr>
            <a:endParaRPr lang="en-GB" sz="2000" b="1" dirty="0" smtClean="0">
              <a:solidFill>
                <a:srgbClr val="C00000"/>
              </a:solidFill>
            </a:endParaRPr>
          </a:p>
          <a:p>
            <a:pPr marL="457200" indent="-457200">
              <a:buAutoNum type="alphaLcParenBoth"/>
            </a:pPr>
            <a:r>
              <a:rPr lang="en-GB" sz="2000" b="1" dirty="0" smtClean="0">
                <a:solidFill>
                  <a:srgbClr val="C00000"/>
                </a:solidFill>
              </a:rPr>
              <a:t>God answers the prayers of his faithful</a:t>
            </a:r>
          </a:p>
          <a:p>
            <a:pPr marL="457200" indent="-457200">
              <a:buAutoNum type="alphaLcParenBoth"/>
            </a:pPr>
            <a:endParaRPr lang="en-GB" sz="2000" b="1" dirty="0" smtClean="0">
              <a:solidFill>
                <a:srgbClr val="C00000"/>
              </a:solidFill>
            </a:endParaRPr>
          </a:p>
          <a:p>
            <a:pPr marL="457200" indent="-457200">
              <a:buAutoNum type="alphaLcParenBoth"/>
            </a:pPr>
            <a:endParaRPr lang="en-GB" sz="2000" b="1" dirty="0" smtClean="0">
              <a:solidFill>
                <a:srgbClr val="C00000"/>
              </a:solidFill>
            </a:endParaRPr>
          </a:p>
          <a:p>
            <a:pPr marL="457200" indent="-457200">
              <a:buAutoNum type="alphaLcParenBoth"/>
            </a:pPr>
            <a:r>
              <a:rPr lang="en-GB" sz="2000" b="1" dirty="0" smtClean="0">
                <a:solidFill>
                  <a:srgbClr val="C00000"/>
                </a:solidFill>
              </a:rPr>
              <a:t> God loves us</a:t>
            </a:r>
          </a:p>
          <a:p>
            <a:pPr marL="457200" indent="-457200">
              <a:buAutoNum type="alphaLcParenBoth"/>
            </a:pPr>
            <a:endParaRPr lang="en-GB" sz="2000" b="1" dirty="0" smtClean="0">
              <a:solidFill>
                <a:srgbClr val="C00000"/>
              </a:solidFill>
            </a:endParaRPr>
          </a:p>
          <a:p>
            <a:pPr marL="457200" indent="-457200">
              <a:buAutoNum type="alphaLcParenBoth"/>
            </a:pPr>
            <a:endParaRPr lang="en-GB" sz="2000" b="1" dirty="0" smtClean="0">
              <a:solidFill>
                <a:srgbClr val="C00000"/>
              </a:solidFill>
            </a:endParaRPr>
          </a:p>
          <a:p>
            <a:pPr marL="457200" indent="-457200">
              <a:buAutoNum type="alphaLcParenBoth"/>
            </a:pPr>
            <a:r>
              <a:rPr lang="en-GB" sz="2000" b="1" dirty="0" smtClean="0">
                <a:solidFill>
                  <a:srgbClr val="C00000"/>
                </a:solidFill>
              </a:rPr>
              <a:t>Gods Creation is good </a:t>
            </a:r>
          </a:p>
        </p:txBody>
      </p:sp>
      <p:sp>
        <p:nvSpPr>
          <p:cNvPr id="4" name="TextBox 3"/>
          <p:cNvSpPr txBox="1"/>
          <p:nvPr/>
        </p:nvSpPr>
        <p:spPr>
          <a:xfrm>
            <a:off x="827584" y="1279788"/>
            <a:ext cx="8064896" cy="4093428"/>
          </a:xfrm>
          <a:prstGeom prst="rect">
            <a:avLst/>
          </a:prstGeom>
          <a:noFill/>
        </p:spPr>
        <p:txBody>
          <a:bodyPr wrap="square" rtlCol="0">
            <a:spAutoFit/>
          </a:bodyPr>
          <a:lstStyle/>
          <a:p>
            <a:pPr marL="457200" indent="-457200">
              <a:buAutoNum type="alphaLcParenBoth"/>
            </a:pPr>
            <a:r>
              <a:rPr lang="en-GB" sz="2000" b="1" dirty="0" smtClean="0">
                <a:solidFill>
                  <a:srgbClr val="7030A0"/>
                </a:solidFill>
              </a:rPr>
              <a:t>Human beings have free will</a:t>
            </a:r>
          </a:p>
          <a:p>
            <a:pPr marL="457200" indent="-457200">
              <a:buAutoNum type="alphaLcParenBoth"/>
            </a:pPr>
            <a:endParaRPr lang="en-GB" sz="2000" b="1" dirty="0" smtClean="0">
              <a:solidFill>
                <a:srgbClr val="7030A0"/>
              </a:solidFill>
            </a:endParaRPr>
          </a:p>
          <a:p>
            <a:pPr marL="457200" indent="-457200">
              <a:buAutoNum type="alphaLcParenBoth"/>
            </a:pPr>
            <a:endParaRPr lang="en-GB" sz="2000" b="1" dirty="0" smtClean="0">
              <a:solidFill>
                <a:srgbClr val="7030A0"/>
              </a:solidFill>
            </a:endParaRPr>
          </a:p>
          <a:p>
            <a:pPr marL="457200" indent="-457200">
              <a:buAutoNum type="alphaLcParenBoth"/>
            </a:pPr>
            <a:r>
              <a:rPr lang="en-GB" sz="2000" b="1" dirty="0" smtClean="0">
                <a:solidFill>
                  <a:srgbClr val="7030A0"/>
                </a:solidFill>
              </a:rPr>
              <a:t>God did not prevent hurricane Katrina</a:t>
            </a:r>
          </a:p>
          <a:p>
            <a:pPr marL="457200" indent="-457200">
              <a:buAutoNum type="alphaLcParenBoth"/>
            </a:pPr>
            <a:endParaRPr lang="en-GB" sz="2000" b="1" dirty="0" smtClean="0">
              <a:solidFill>
                <a:srgbClr val="7030A0"/>
              </a:solidFill>
            </a:endParaRPr>
          </a:p>
          <a:p>
            <a:pPr marL="457200" indent="-457200">
              <a:buAutoNum type="alphaLcParenBoth"/>
            </a:pPr>
            <a:endParaRPr lang="en-GB" sz="2000" b="1" dirty="0" smtClean="0">
              <a:solidFill>
                <a:srgbClr val="7030A0"/>
              </a:solidFill>
            </a:endParaRPr>
          </a:p>
          <a:p>
            <a:pPr marL="457200" indent="-457200">
              <a:buAutoNum type="alphaLcParenBoth"/>
            </a:pPr>
            <a:r>
              <a:rPr lang="en-GB" sz="2000" b="1" dirty="0" smtClean="0">
                <a:solidFill>
                  <a:srgbClr val="7030A0"/>
                </a:solidFill>
              </a:rPr>
              <a:t>People pray for healing and it does not happen </a:t>
            </a:r>
          </a:p>
          <a:p>
            <a:pPr marL="457200" indent="-457200">
              <a:buAutoNum type="alphaLcParenBoth"/>
            </a:pPr>
            <a:endParaRPr lang="en-GB" sz="2000" b="1" dirty="0" smtClean="0">
              <a:solidFill>
                <a:srgbClr val="7030A0"/>
              </a:solidFill>
            </a:endParaRPr>
          </a:p>
          <a:p>
            <a:pPr marL="457200" indent="-457200">
              <a:buAutoNum type="alphaLcParenBoth"/>
            </a:pPr>
            <a:endParaRPr lang="en-GB" sz="2000" b="1" dirty="0" smtClean="0">
              <a:solidFill>
                <a:srgbClr val="7030A0"/>
              </a:solidFill>
            </a:endParaRPr>
          </a:p>
          <a:p>
            <a:pPr marL="457200" indent="-457200">
              <a:buAutoNum type="alphaLcParenBoth"/>
            </a:pPr>
            <a:r>
              <a:rPr lang="en-GB" sz="2000" b="1" dirty="0" smtClean="0">
                <a:solidFill>
                  <a:srgbClr val="7030A0"/>
                </a:solidFill>
              </a:rPr>
              <a:t> Many evil people have good lives, whilst good people suffer</a:t>
            </a:r>
          </a:p>
          <a:p>
            <a:pPr marL="457200" indent="-457200">
              <a:buAutoNum type="alphaLcParenBoth"/>
            </a:pPr>
            <a:endParaRPr lang="en-GB" sz="2000" b="1" dirty="0" smtClean="0">
              <a:solidFill>
                <a:srgbClr val="7030A0"/>
              </a:solidFill>
            </a:endParaRPr>
          </a:p>
          <a:p>
            <a:pPr marL="457200" indent="-457200">
              <a:buAutoNum type="alphaLcParenBoth"/>
            </a:pPr>
            <a:endParaRPr lang="en-GB" sz="2000" b="1" dirty="0" smtClean="0">
              <a:solidFill>
                <a:srgbClr val="7030A0"/>
              </a:solidFill>
            </a:endParaRPr>
          </a:p>
          <a:p>
            <a:pPr marL="457200" indent="-457200">
              <a:buAutoNum type="alphaLcParenBoth"/>
            </a:pPr>
            <a:r>
              <a:rPr lang="en-GB" sz="2000" b="1" dirty="0" smtClean="0">
                <a:solidFill>
                  <a:srgbClr val="7030A0"/>
                </a:solidFill>
              </a:rPr>
              <a:t>Nature is indifferent to humanity’s existence</a:t>
            </a:r>
          </a:p>
        </p:txBody>
      </p:sp>
      <p:sp>
        <p:nvSpPr>
          <p:cNvPr id="5" name="TextBox 4"/>
          <p:cNvSpPr txBox="1"/>
          <p:nvPr/>
        </p:nvSpPr>
        <p:spPr>
          <a:xfrm>
            <a:off x="323528" y="5589240"/>
            <a:ext cx="8496944" cy="400110"/>
          </a:xfrm>
          <a:prstGeom prst="rect">
            <a:avLst/>
          </a:prstGeom>
          <a:noFill/>
        </p:spPr>
        <p:txBody>
          <a:bodyPr wrap="square" rtlCol="0">
            <a:spAutoFit/>
          </a:bodyPr>
          <a:lstStyle/>
          <a:p>
            <a:r>
              <a:rPr lang="en-GB" sz="2000" b="1" dirty="0" smtClean="0"/>
              <a:t>Q. </a:t>
            </a:r>
            <a:r>
              <a:rPr lang="en-GB" sz="2000" dirty="0" smtClean="0"/>
              <a:t>Can the religious believer challenge Flew without proving him right?</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2000" fill="hold"/>
                                        <p:tgtEl>
                                          <p:spTgt spid="3"/>
                                        </p:tgtEl>
                                        <p:attrNameLst>
                                          <p:attrName>ppt_w</p:attrName>
                                        </p:attrNameLst>
                                      </p:cBhvr>
                                      <p:tavLst>
                                        <p:tav tm="0">
                                          <p:val>
                                            <p:strVal val="#ppt_w*0.70"/>
                                          </p:val>
                                        </p:tav>
                                        <p:tav tm="100000">
                                          <p:val>
                                            <p:strVal val="#ppt_w"/>
                                          </p:val>
                                        </p:tav>
                                      </p:tavLst>
                                    </p:anim>
                                    <p:anim calcmode="lin" valueType="num">
                                      <p:cBhvr>
                                        <p:cTn id="13" dur="2000" fill="hold"/>
                                        <p:tgtEl>
                                          <p:spTgt spid="3"/>
                                        </p:tgtEl>
                                        <p:attrNameLst>
                                          <p:attrName>ppt_h</p:attrName>
                                        </p:attrNameLst>
                                      </p:cBhvr>
                                      <p:tavLst>
                                        <p:tav tm="0">
                                          <p:val>
                                            <p:strVal val="#ppt_h"/>
                                          </p:val>
                                        </p:tav>
                                        <p:tav tm="100000">
                                          <p:val>
                                            <p:strVal val="#ppt_h"/>
                                          </p:val>
                                        </p:tav>
                                      </p:tavLst>
                                    </p:anim>
                                    <p:animEffect transition="in" filter="fade">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2000" fill="hold"/>
                                        <p:tgtEl>
                                          <p:spTgt spid="4"/>
                                        </p:tgtEl>
                                        <p:attrNameLst>
                                          <p:attrName>ppt_w</p:attrName>
                                        </p:attrNameLst>
                                      </p:cBhvr>
                                      <p:tavLst>
                                        <p:tav tm="0">
                                          <p:val>
                                            <p:strVal val="#ppt_w*0.70"/>
                                          </p:val>
                                        </p:tav>
                                        <p:tav tm="100000">
                                          <p:val>
                                            <p:strVal val="#ppt_w"/>
                                          </p:val>
                                        </p:tav>
                                      </p:tavLst>
                                    </p:anim>
                                    <p:anim calcmode="lin" valueType="num">
                                      <p:cBhvr>
                                        <p:cTn id="20" dur="2000" fill="hold"/>
                                        <p:tgtEl>
                                          <p:spTgt spid="4"/>
                                        </p:tgtEl>
                                        <p:attrNameLst>
                                          <p:attrName>ppt_h</p:attrName>
                                        </p:attrNameLst>
                                      </p:cBhvr>
                                      <p:tavLst>
                                        <p:tav tm="0">
                                          <p:val>
                                            <p:strVal val="#ppt_h"/>
                                          </p:val>
                                        </p:tav>
                                        <p:tav tm="100000">
                                          <p:val>
                                            <p:strVal val="#ppt_h"/>
                                          </p:val>
                                        </p:tav>
                                      </p:tavLst>
                                    </p:anim>
                                    <p:animEffect transition="in" filter="fade">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8" y="404664"/>
          <a:ext cx="8568951" cy="6192688"/>
        </p:xfrm>
        <a:graphic>
          <a:graphicData uri="http://schemas.openxmlformats.org/drawingml/2006/table">
            <a:tbl>
              <a:tblPr/>
              <a:tblGrid>
                <a:gridCol w="779742"/>
                <a:gridCol w="779742"/>
                <a:gridCol w="1827996"/>
                <a:gridCol w="1662081"/>
                <a:gridCol w="3519390"/>
              </a:tblGrid>
              <a:tr h="420862">
                <a:tc>
                  <a:txBody>
                    <a:bodyPr/>
                    <a:lstStyle/>
                    <a:p>
                      <a:pPr algn="ctr">
                        <a:spcAft>
                          <a:spcPts val="0"/>
                        </a:spcAft>
                      </a:pPr>
                      <a:r>
                        <a:rPr lang="en-GB" sz="1400" b="1" dirty="0">
                          <a:latin typeface="Arial"/>
                          <a:ea typeface="Times New Roman"/>
                        </a:rPr>
                        <a:t>Author</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Story</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Outline of the Story</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Implication</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b="1" dirty="0">
                          <a:latin typeface="Arial"/>
                          <a:ea typeface="Times New Roman"/>
                        </a:rPr>
                        <a:t>Possible Response</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771826">
                <a:tc>
                  <a:txBody>
                    <a:bodyPr/>
                    <a:lstStyle/>
                    <a:p>
                      <a:pPr algn="ctr">
                        <a:spcAft>
                          <a:spcPts val="0"/>
                        </a:spcAft>
                      </a:pPr>
                      <a:r>
                        <a:rPr lang="en-GB" sz="1400" dirty="0">
                          <a:latin typeface="Arial"/>
                          <a:ea typeface="Times New Roman"/>
                        </a:rPr>
                        <a:t>Anthony Flew</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n-GB" sz="1400" i="1" dirty="0">
                          <a:latin typeface="Arial"/>
                          <a:ea typeface="Times New Roman"/>
                        </a:rPr>
                        <a:t>Parable of the Two Explorers in the Jungle</a:t>
                      </a:r>
                      <a:endParaRPr lang="en-GB" sz="1400" dirty="0">
                        <a:latin typeface="Arial"/>
                        <a:ea typeface="Times New Roman"/>
                      </a:endParaRP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spcAft>
                          <a:spcPts val="0"/>
                        </a:spcAft>
                      </a:pPr>
                      <a:r>
                        <a:rPr lang="en-GB" sz="1400" dirty="0">
                          <a:latin typeface="Arial"/>
                          <a:ea typeface="Times New Roman"/>
                        </a:rPr>
                        <a:t>One of the explorers repeatedly modifies the qualities he attributes too an alleged gardener who looks after the forest clearing. Flew used the parable to suggest that religious believers refuse to let their beliefs be falsified, instead, when challenged, religious believers qualify their belief, altering it to avoid the criticism. Flew argues that eventually the original belief is lost, “</a:t>
                      </a:r>
                      <a:r>
                        <a:rPr lang="en-GB" sz="1400" i="1" dirty="0">
                          <a:latin typeface="Arial"/>
                          <a:ea typeface="Times New Roman"/>
                        </a:rPr>
                        <a:t>dying a death of a thousand qualifications</a:t>
                      </a:r>
                      <a:r>
                        <a:rPr lang="en-GB" sz="1400" dirty="0">
                          <a:latin typeface="Arial"/>
                          <a:ea typeface="Times New Roman"/>
                        </a:rPr>
                        <a:t>”</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spcAft>
                          <a:spcPts val="0"/>
                        </a:spcAft>
                      </a:pPr>
                      <a:r>
                        <a:rPr lang="en-GB" sz="1400" dirty="0">
                          <a:latin typeface="Arial"/>
                          <a:ea typeface="Times New Roman"/>
                        </a:rPr>
                        <a:t>If Flew’s analogy is an accurate description of religious belief this is a serious challenge to a believer’s faith claims as it suggests that:</a:t>
                      </a:r>
                    </a:p>
                    <a:p>
                      <a:pPr marL="342900" lvl="0" indent="-342900" algn="l">
                        <a:spcAft>
                          <a:spcPts val="0"/>
                        </a:spcAft>
                        <a:buFont typeface="+mj-lt"/>
                        <a:buAutoNum type="arabicPeriod"/>
                      </a:pPr>
                      <a:r>
                        <a:rPr lang="en-GB" sz="1400" dirty="0">
                          <a:latin typeface="Arial"/>
                          <a:ea typeface="Times New Roman"/>
                        </a:rPr>
                        <a:t>Faith claims are an incorrect and irrational interpretation of the world that goes against the evidence</a:t>
                      </a:r>
                    </a:p>
                    <a:p>
                      <a:pPr marL="342900" lvl="0" indent="-342900" algn="l">
                        <a:spcAft>
                          <a:spcPts val="0"/>
                        </a:spcAft>
                        <a:buFont typeface="+mj-lt"/>
                        <a:buAutoNum type="arabicPeriod"/>
                      </a:pPr>
                      <a:r>
                        <a:rPr lang="en-GB" sz="1400" dirty="0">
                          <a:latin typeface="Arial"/>
                          <a:ea typeface="Times New Roman"/>
                        </a:rPr>
                        <a:t>Religious believers refuse to accept that their beliefs are irrational as they keep qualifying them</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342900" lvl="0" indent="-342900" algn="just">
                        <a:spcAft>
                          <a:spcPts val="0"/>
                        </a:spcAft>
                        <a:buFont typeface="Symbol"/>
                        <a:buChar char=""/>
                      </a:pPr>
                      <a:r>
                        <a:rPr lang="en-GB" sz="1400" dirty="0">
                          <a:latin typeface="Arial"/>
                          <a:ea typeface="Times New Roman"/>
                        </a:rPr>
                        <a:t>Religious belief statements are potentially falsifiable. Religious believers do no continually qualify their beliefs, instead religious believers clarify and state their beliefs more clearly e.g. the freewill defence is an explanation of belief in God and Freewill, it cannot be dismissed as a </a:t>
                      </a:r>
                      <a:r>
                        <a:rPr lang="en-GB" sz="1400" dirty="0" smtClean="0">
                          <a:latin typeface="Arial"/>
                          <a:ea typeface="Times New Roman"/>
                        </a:rPr>
                        <a:t>qualification</a:t>
                      </a:r>
                    </a:p>
                    <a:p>
                      <a:pPr marL="342900" lvl="0" indent="-342900" algn="just">
                        <a:spcAft>
                          <a:spcPts val="0"/>
                        </a:spcAft>
                        <a:buFont typeface="Symbol"/>
                        <a:buNone/>
                      </a:pPr>
                      <a:endParaRPr lang="en-GB" sz="1400" dirty="0">
                        <a:latin typeface="Arial"/>
                        <a:ea typeface="Times New Roman"/>
                      </a:endParaRPr>
                    </a:p>
                    <a:p>
                      <a:pPr marL="342900" lvl="0" indent="-342900" algn="just">
                        <a:spcAft>
                          <a:spcPts val="0"/>
                        </a:spcAft>
                        <a:buFont typeface="Symbol"/>
                        <a:buChar char=""/>
                      </a:pPr>
                      <a:r>
                        <a:rPr lang="en-GB" sz="1400" dirty="0">
                          <a:latin typeface="Arial"/>
                          <a:ea typeface="Times New Roman"/>
                        </a:rPr>
                        <a:t>Peter Donovan noted that: “</a:t>
                      </a:r>
                      <a:r>
                        <a:rPr lang="en-GB" sz="1400" i="1" dirty="0">
                          <a:latin typeface="Arial"/>
                          <a:ea typeface="Times New Roman"/>
                        </a:rPr>
                        <a:t>The sense of knowing is never on its own a sufficient sign of knowledge … But if the sense of God fails, in the end, to count as knowledge of God, what is to be said about it? Is it of no further philosophical interest and to be discarded, like a pricked balloon, as being simply a great illusion? Nothing that has been said here leads to that conclusion. There is no justification for taking such an all-or-nothing view of religious experience</a:t>
                      </a:r>
                      <a:r>
                        <a:rPr lang="en-GB" sz="1400" dirty="0">
                          <a:latin typeface="Arial"/>
                          <a:ea typeface="Times New Roman"/>
                        </a:rPr>
                        <a:t>” (Interpreting Religious Experience, 1979)</a:t>
                      </a:r>
                    </a:p>
                  </a:txBody>
                  <a:tcPr marL="45044" marR="45044"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754775"/>
            <a:ext cx="8064896"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dirty="0" smtClean="0"/>
              <a:t>A certain lunatic is convinced that all dons want to murder him. His friends introduce him to all the mildest and most respectable dons that they can find, and after each of them has retired, they say, ‘You see, he doesn’t really want to murder you; he spoke to you in a most cordial manner; surely you are convinced now?’ But the lunatic replies ‘Yes, but that was only his diabolical cunning; he’s really plotting against me the whole time, like the rest of them; I know it I tell you’. However many kindly dons are produced, the reaction is still the same.</a:t>
            </a:r>
            <a:endParaRPr lang="en-GB" sz="2000" dirty="0"/>
          </a:p>
        </p:txBody>
      </p:sp>
      <p:sp>
        <p:nvSpPr>
          <p:cNvPr id="3" name="TextBox 2"/>
          <p:cNvSpPr txBox="1"/>
          <p:nvPr/>
        </p:nvSpPr>
        <p:spPr>
          <a:xfrm>
            <a:off x="539552" y="116632"/>
            <a:ext cx="6120680" cy="646331"/>
          </a:xfrm>
          <a:prstGeom prst="rect">
            <a:avLst/>
          </a:prstGeom>
          <a:noFill/>
        </p:spPr>
        <p:txBody>
          <a:bodyPr wrap="square" rtlCol="0">
            <a:spAutoFit/>
          </a:bodyPr>
          <a:lstStyle/>
          <a:p>
            <a:r>
              <a:rPr lang="en-GB"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 M. Hare </a:t>
            </a:r>
            <a:r>
              <a:rPr lang="en-GB" sz="2400" dirty="0" smtClean="0">
                <a:solidFill>
                  <a:schemeClr val="tx2">
                    <a:lumMod val="50000"/>
                  </a:schemeClr>
                </a:solidFill>
                <a:effectLst>
                  <a:outerShdw blurRad="38100" dist="38100" dir="2700000" algn="tl">
                    <a:srgbClr val="000000">
                      <a:alpha val="43137"/>
                    </a:srgbClr>
                  </a:outerShdw>
                </a:effectLst>
              </a:rPr>
              <a:t>(1919-2002)</a:t>
            </a:r>
            <a:r>
              <a:rPr lang="en-GB" sz="2800" dirty="0" smtClean="0">
                <a:solidFill>
                  <a:schemeClr val="tx2">
                    <a:lumMod val="50000"/>
                  </a:schemeClr>
                </a:solidFill>
              </a:rPr>
              <a:t> </a:t>
            </a:r>
            <a:endParaRPr lang="en-GB"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2">
                  <a:lumMod val="50000"/>
                </a:schemeClr>
              </a:solidFill>
              <a:effectLst>
                <a:outerShdw blurRad="41275" dist="12700" dir="12000000" algn="tl" rotWithShape="0">
                  <a:srgbClr val="000000">
                    <a:alpha val="40000"/>
                  </a:srgbClr>
                </a:outerShdw>
              </a:effectLst>
            </a:endParaRPr>
          </a:p>
        </p:txBody>
      </p:sp>
      <p:sp>
        <p:nvSpPr>
          <p:cNvPr id="7" name="TextBox 6"/>
          <p:cNvSpPr txBox="1"/>
          <p:nvPr/>
        </p:nvSpPr>
        <p:spPr>
          <a:xfrm>
            <a:off x="475928" y="796642"/>
            <a:ext cx="6328320" cy="1323439"/>
          </a:xfrm>
          <a:prstGeom prst="rect">
            <a:avLst/>
          </a:prstGeom>
          <a:noFill/>
        </p:spPr>
        <p:txBody>
          <a:bodyPr wrap="square" rtlCol="0">
            <a:spAutoFit/>
          </a:bodyPr>
          <a:lstStyle/>
          <a:p>
            <a:r>
              <a:rPr lang="en-GB" sz="2000" dirty="0" smtClean="0"/>
              <a:t>R.M. Hare did not start by contradicting Flew’s argument, in fact he states in his section of the Symposium; ‘</a:t>
            </a:r>
            <a:r>
              <a:rPr lang="en-GB" sz="2000" i="1" dirty="0" smtClean="0"/>
              <a:t>I must begin by confessing that, on the ground marked out by Flew, he seems to me to be completely victorious.</a:t>
            </a:r>
            <a:r>
              <a:rPr lang="en-GB" sz="2000" dirty="0" smtClean="0"/>
              <a:t>’</a:t>
            </a:r>
            <a:endParaRPr lang="en-GB" sz="2000" dirty="0"/>
          </a:p>
        </p:txBody>
      </p:sp>
      <p:pic>
        <p:nvPicPr>
          <p:cNvPr id="6" name="Picture 5" descr="R M Hare.jpg"/>
          <p:cNvPicPr>
            <a:picLocks noChangeAspect="1"/>
          </p:cNvPicPr>
          <p:nvPr/>
        </p:nvPicPr>
        <p:blipFill>
          <a:blip r:embed="rId2" cstate="print"/>
          <a:stretch>
            <a:fillRect/>
          </a:stretch>
        </p:blipFill>
        <p:spPr>
          <a:xfrm>
            <a:off x="6876256" y="332656"/>
            <a:ext cx="1726904" cy="1785068"/>
          </a:xfrm>
          <a:prstGeom prst="rect">
            <a:avLst/>
          </a:prstGeom>
          <a:effectLst>
            <a:softEdge rad="63500"/>
          </a:effectLst>
        </p:spPr>
      </p:pic>
      <p:sp>
        <p:nvSpPr>
          <p:cNvPr id="8" name="TextBox 7"/>
          <p:cNvSpPr txBox="1"/>
          <p:nvPr/>
        </p:nvSpPr>
        <p:spPr>
          <a:xfrm>
            <a:off x="467544" y="2249577"/>
            <a:ext cx="8064896" cy="1323439"/>
          </a:xfrm>
          <a:prstGeom prst="rect">
            <a:avLst/>
          </a:prstGeom>
          <a:noFill/>
        </p:spPr>
        <p:txBody>
          <a:bodyPr wrap="square" rtlCol="0">
            <a:spAutoFit/>
          </a:bodyPr>
          <a:lstStyle/>
          <a:p>
            <a:r>
              <a:rPr lang="en-GB" sz="2000" dirty="0" smtClean="0"/>
              <a:t>However, this does not mean Hare is in complete agreement with Flew (notice the ‘</a:t>
            </a:r>
            <a:r>
              <a:rPr lang="en-GB" sz="2000" i="1" dirty="0" smtClean="0"/>
              <a:t>on the grounds marked out by Flew</a:t>
            </a:r>
            <a:r>
              <a:rPr lang="en-GB" sz="2000" dirty="0" smtClean="0"/>
              <a:t>’). Hare uses a parable of his own to suggest that Flew is standing on the wrong ground to be able to understand religious assertions. </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352928" cy="1323439"/>
          </a:xfrm>
          <a:prstGeom prst="rect">
            <a:avLst/>
          </a:prstGeom>
          <a:noFill/>
        </p:spPr>
        <p:txBody>
          <a:bodyPr wrap="square" rtlCol="0">
            <a:spAutoFit/>
          </a:bodyPr>
          <a:lstStyle/>
          <a:p>
            <a:r>
              <a:rPr lang="en-GB" sz="2000" dirty="0" smtClean="0"/>
              <a:t>Hare’s example outlined how the lunatic saw the world and nothing could change his view of the world. Hare notes that according to Flew’s criteria the lunatic’s assertion would be meaningless as there is no behaviour being demonstrated by the dons that would support his theory. </a:t>
            </a:r>
          </a:p>
        </p:txBody>
      </p:sp>
      <p:sp>
        <p:nvSpPr>
          <p:cNvPr id="6" name="TextBox 5"/>
          <p:cNvSpPr txBox="1"/>
          <p:nvPr/>
        </p:nvSpPr>
        <p:spPr>
          <a:xfrm>
            <a:off x="323528" y="2139243"/>
            <a:ext cx="8352928" cy="2246769"/>
          </a:xfrm>
          <a:prstGeom prst="rect">
            <a:avLst/>
          </a:prstGeom>
          <a:noFill/>
        </p:spPr>
        <p:txBody>
          <a:bodyPr wrap="square" rtlCol="0">
            <a:spAutoFit/>
          </a:bodyPr>
          <a:lstStyle/>
          <a:p>
            <a:r>
              <a:rPr lang="en-GB" sz="2000" dirty="0" smtClean="0"/>
              <a:t>He is referred to as a lunatic because his assumptions of the dons differs to that of everyone else. Hare coined the word ‘</a:t>
            </a:r>
            <a:r>
              <a:rPr lang="en-GB" sz="2000" i="1" dirty="0" smtClean="0"/>
              <a:t>blik</a:t>
            </a:r>
            <a:r>
              <a:rPr lang="en-GB" sz="2000" dirty="0" smtClean="0"/>
              <a:t>’ to describe the way in which people see and interpret the world (a ‘</a:t>
            </a:r>
            <a:r>
              <a:rPr lang="en-GB" sz="2000" i="1" dirty="0" smtClean="0"/>
              <a:t>blik</a:t>
            </a:r>
            <a:r>
              <a:rPr lang="en-GB" sz="2000" dirty="0" smtClean="0"/>
              <a:t>’ being a basic, unprovable assumption that gives explanation to the user). The important characteristic of the ‘</a:t>
            </a:r>
            <a:r>
              <a:rPr lang="en-GB" sz="2000" i="1" dirty="0" smtClean="0"/>
              <a:t>blik</a:t>
            </a:r>
            <a:r>
              <a:rPr lang="en-GB" sz="2000" dirty="0" smtClean="0"/>
              <a:t>’ is that it is not falsifiable and it does not make factual claims about the world that can be tested.  No evidence of argument can demonstrate the falseness of a ‘</a:t>
            </a:r>
            <a:r>
              <a:rPr lang="en-GB" sz="2000" i="1" dirty="0" smtClean="0"/>
              <a:t>blik</a:t>
            </a:r>
            <a:r>
              <a:rPr lang="en-GB" sz="2000" dirty="0" smtClean="0"/>
              <a:t>’. </a:t>
            </a:r>
          </a:p>
        </p:txBody>
      </p:sp>
      <p:pic>
        <p:nvPicPr>
          <p:cNvPr id="7" name="Picture 6" descr="R M Hare.jpg"/>
          <p:cNvPicPr>
            <a:picLocks noChangeAspect="1"/>
          </p:cNvPicPr>
          <p:nvPr/>
        </p:nvPicPr>
        <p:blipFill>
          <a:blip r:embed="rId2" cstate="print"/>
          <a:stretch>
            <a:fillRect/>
          </a:stretch>
        </p:blipFill>
        <p:spPr>
          <a:xfrm flipH="1">
            <a:off x="323528" y="4515645"/>
            <a:ext cx="1944216" cy="2009699"/>
          </a:xfrm>
          <a:prstGeom prst="rect">
            <a:avLst/>
          </a:prstGeom>
          <a:effectLst>
            <a:softEdge rad="63500"/>
          </a:effectLst>
        </p:spPr>
      </p:pic>
      <p:sp>
        <p:nvSpPr>
          <p:cNvPr id="8" name="Rounded Rectangular Callout 7"/>
          <p:cNvSpPr/>
          <p:nvPr/>
        </p:nvSpPr>
        <p:spPr>
          <a:xfrm>
            <a:off x="2771800" y="4437112"/>
            <a:ext cx="5688632" cy="2016224"/>
          </a:xfrm>
          <a:prstGeom prst="wedgeRoundRectCallout">
            <a:avLst>
              <a:gd name="adj1" fmla="val -64817"/>
              <a:gd name="adj2" fmla="val 17370"/>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2400" dirty="0" smtClean="0">
                <a:effectLst>
                  <a:outerShdw blurRad="38100" dist="38100" dir="2700000" algn="tl">
                    <a:srgbClr val="000000">
                      <a:alpha val="43137"/>
                    </a:srgbClr>
                  </a:outerShdw>
                </a:effectLst>
                <a:latin typeface="Film Cryptic" pitchFamily="2" charset="0"/>
              </a:rPr>
              <a:t>Whilst the lunatic may have an insane ‘</a:t>
            </a:r>
            <a:r>
              <a:rPr lang="en-GB" sz="2400" i="1" dirty="0" smtClean="0">
                <a:effectLst>
                  <a:outerShdw blurRad="38100" dist="38100" dir="2700000" algn="tl">
                    <a:srgbClr val="000000">
                      <a:alpha val="43137"/>
                    </a:srgbClr>
                  </a:outerShdw>
                </a:effectLst>
                <a:latin typeface="Film Cryptic" pitchFamily="2" charset="0"/>
              </a:rPr>
              <a:t>blik</a:t>
            </a:r>
            <a:r>
              <a:rPr lang="en-GB" sz="2400" dirty="0" smtClean="0">
                <a:effectLst>
                  <a:outerShdw blurRad="38100" dist="38100" dir="2700000" algn="tl">
                    <a:srgbClr val="000000">
                      <a:alpha val="43137"/>
                    </a:srgbClr>
                  </a:outerShdw>
                </a:effectLst>
                <a:latin typeface="Film Cryptic" pitchFamily="2" charset="0"/>
              </a:rPr>
              <a:t>’ and we may have a sane ‘</a:t>
            </a:r>
            <a:r>
              <a:rPr lang="en-GB" sz="2400" i="1" dirty="0" smtClean="0">
                <a:effectLst>
                  <a:outerShdw blurRad="38100" dist="38100" dir="2700000" algn="tl">
                    <a:srgbClr val="000000">
                      <a:alpha val="43137"/>
                    </a:srgbClr>
                  </a:outerShdw>
                </a:effectLst>
                <a:latin typeface="Film Cryptic" pitchFamily="2" charset="0"/>
              </a:rPr>
              <a:t>blik</a:t>
            </a:r>
            <a:r>
              <a:rPr lang="en-GB" sz="2400" dirty="0" smtClean="0">
                <a:effectLst>
                  <a:outerShdw blurRad="38100" dist="38100" dir="2700000" algn="tl">
                    <a:srgbClr val="000000">
                      <a:alpha val="43137"/>
                    </a:srgbClr>
                  </a:outerShdw>
                </a:effectLst>
                <a:latin typeface="Film Cryptic" pitchFamily="2" charset="0"/>
              </a:rPr>
              <a:t>’, we both have a ‘</a:t>
            </a:r>
            <a:r>
              <a:rPr lang="en-GB" sz="2400" i="1" dirty="0" smtClean="0">
                <a:effectLst>
                  <a:outerShdw blurRad="38100" dist="38100" dir="2700000" algn="tl">
                    <a:srgbClr val="000000">
                      <a:alpha val="43137"/>
                    </a:srgbClr>
                  </a:outerShdw>
                </a:effectLst>
                <a:latin typeface="Film Cryptic" pitchFamily="2" charset="0"/>
              </a:rPr>
              <a:t>blik</a:t>
            </a:r>
            <a:r>
              <a:rPr lang="en-GB" sz="2400" dirty="0" smtClean="0">
                <a:effectLst>
                  <a:outerShdw blurRad="38100" dist="38100" dir="2700000" algn="tl">
                    <a:srgbClr val="000000">
                      <a:alpha val="43137"/>
                    </a:srgbClr>
                  </a:outerShdw>
                </a:effectLst>
                <a:latin typeface="Film Cryptic" pitchFamily="2" charset="0"/>
              </a:rPr>
              <a:t>’. For the lunatic to have a wrong ‘</a:t>
            </a:r>
            <a:r>
              <a:rPr lang="en-GB" sz="2400" i="1" dirty="0" smtClean="0">
                <a:effectLst>
                  <a:outerShdw blurRad="38100" dist="38100" dir="2700000" algn="tl">
                    <a:srgbClr val="000000">
                      <a:alpha val="43137"/>
                    </a:srgbClr>
                  </a:outerShdw>
                </a:effectLst>
                <a:latin typeface="Film Cryptic" pitchFamily="2" charset="0"/>
              </a:rPr>
              <a:t>blik</a:t>
            </a:r>
            <a:r>
              <a:rPr lang="en-GB" sz="2400" dirty="0" smtClean="0">
                <a:effectLst>
                  <a:outerShdw blurRad="38100" dist="38100" dir="2700000" algn="tl">
                    <a:srgbClr val="000000">
                      <a:alpha val="43137"/>
                    </a:srgbClr>
                  </a:outerShdw>
                </a:effectLst>
                <a:latin typeface="Film Cryptic" pitchFamily="2" charset="0"/>
              </a:rPr>
              <a:t>’ there must be a right ‘</a:t>
            </a:r>
            <a:r>
              <a:rPr lang="en-GB" sz="2400" i="1" dirty="0" smtClean="0">
                <a:effectLst>
                  <a:outerShdw blurRad="38100" dist="38100" dir="2700000" algn="tl">
                    <a:srgbClr val="000000">
                      <a:alpha val="43137"/>
                    </a:srgbClr>
                  </a:outerShdw>
                </a:effectLst>
                <a:latin typeface="Film Cryptic" pitchFamily="2" charset="0"/>
              </a:rPr>
              <a:t>blik</a:t>
            </a:r>
            <a:r>
              <a:rPr lang="en-GB" sz="2400" dirty="0" smtClean="0">
                <a:effectLst>
                  <a:outerShdw blurRad="38100" dist="38100" dir="2700000" algn="tl">
                    <a:srgbClr val="000000">
                      <a:alpha val="43137"/>
                    </a:srgbClr>
                  </a:outerShdw>
                </a:effectLst>
                <a:latin typeface="Film Cryptic" pitchFamily="2" charset="0"/>
              </a:rPr>
              <a:t>’. Holding the right ‘</a:t>
            </a:r>
            <a:r>
              <a:rPr lang="en-GB" sz="2400" i="1" dirty="0" smtClean="0">
                <a:effectLst>
                  <a:outerShdw blurRad="38100" dist="38100" dir="2700000" algn="tl">
                    <a:srgbClr val="000000">
                      <a:alpha val="43137"/>
                    </a:srgbClr>
                  </a:outerShdw>
                </a:effectLst>
                <a:latin typeface="Film Cryptic" pitchFamily="2" charset="0"/>
              </a:rPr>
              <a:t>blik</a:t>
            </a:r>
            <a:r>
              <a:rPr lang="en-GB" sz="2400" dirty="0" smtClean="0">
                <a:effectLst>
                  <a:outerShdw blurRad="38100" dist="38100" dir="2700000" algn="tl">
                    <a:srgbClr val="000000">
                      <a:alpha val="43137"/>
                    </a:srgbClr>
                  </a:outerShdw>
                </a:effectLst>
                <a:latin typeface="Film Cryptic" pitchFamily="2" charset="0"/>
              </a:rPr>
              <a:t>’ is what matters.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par>
                          <p:cTn id="18" fill="hold">
                            <p:stCondLst>
                              <p:cond delay="2000"/>
                            </p:stCondLst>
                            <p:childTnLst>
                              <p:par>
                                <p:cTn id="19" presetID="55"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2766</TotalTime>
  <Words>3429</Words>
  <Application>Microsoft Office PowerPoint</Application>
  <PresentationFormat>On-screen Show (4:3)</PresentationFormat>
  <Paragraphs>143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PandY</dc:creator>
  <cp:lastModifiedBy>Andrew Bull</cp:lastModifiedBy>
  <cp:revision>8</cp:revision>
  <dcterms:created xsi:type="dcterms:W3CDTF">2012-07-12T11:22:23Z</dcterms:created>
  <dcterms:modified xsi:type="dcterms:W3CDTF">2014-09-24T11:08:53Z</dcterms:modified>
</cp:coreProperties>
</file>