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242098-9337-4644-A1BD-6DBEA623CE15}"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756349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42098-9337-4644-A1BD-6DBEA623CE15}"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2911318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42098-9337-4644-A1BD-6DBEA623CE15}"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4249235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42098-9337-4644-A1BD-6DBEA623CE15}"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285719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242098-9337-4644-A1BD-6DBEA623CE15}"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221857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242098-9337-4644-A1BD-6DBEA623CE15}" type="datetimeFigureOut">
              <a:rPr lang="en-GB" smtClean="0"/>
              <a:t>04/10/2012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276360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242098-9337-4644-A1BD-6DBEA623CE15}" type="datetimeFigureOut">
              <a:rPr lang="en-GB" smtClean="0"/>
              <a:t>04/10/2012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82563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242098-9337-4644-A1BD-6DBEA623CE15}" type="datetimeFigureOut">
              <a:rPr lang="en-GB" smtClean="0"/>
              <a:t>04/10/2012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2580519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42098-9337-4644-A1BD-6DBEA623CE15}" type="datetimeFigureOut">
              <a:rPr lang="en-GB" smtClean="0"/>
              <a:t>04/10/2012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2808338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42098-9337-4644-A1BD-6DBEA623CE15}" type="datetimeFigureOut">
              <a:rPr lang="en-GB" smtClean="0"/>
              <a:t>04/10/2012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199718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42098-9337-4644-A1BD-6DBEA623CE15}" type="datetimeFigureOut">
              <a:rPr lang="en-GB" smtClean="0"/>
              <a:t>04/10/2012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72136B-FA22-4157-A8B5-DA07C2A2E21E}" type="slidenum">
              <a:rPr lang="en-GB" smtClean="0"/>
              <a:t>‹#›</a:t>
            </a:fld>
            <a:endParaRPr lang="en-GB"/>
          </a:p>
        </p:txBody>
      </p:sp>
    </p:spTree>
    <p:extLst>
      <p:ext uri="{BB962C8B-B14F-4D97-AF65-F5344CB8AC3E}">
        <p14:creationId xmlns:p14="http://schemas.microsoft.com/office/powerpoint/2010/main" val="3747210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42098-9337-4644-A1BD-6DBEA623CE15}" type="datetimeFigureOut">
              <a:rPr lang="en-GB" smtClean="0"/>
              <a:t>04/10/2012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2136B-FA22-4157-A8B5-DA07C2A2E21E}" type="slidenum">
              <a:rPr lang="en-GB" smtClean="0"/>
              <a:t>‹#›</a:t>
            </a:fld>
            <a:endParaRPr lang="en-GB"/>
          </a:p>
        </p:txBody>
      </p:sp>
    </p:spTree>
    <p:extLst>
      <p:ext uri="{BB962C8B-B14F-4D97-AF65-F5344CB8AC3E}">
        <p14:creationId xmlns:p14="http://schemas.microsoft.com/office/powerpoint/2010/main" val="4222389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71400"/>
            <a:ext cx="7772400" cy="1470025"/>
          </a:xfrm>
        </p:spPr>
        <p:txBody>
          <a:bodyPr/>
          <a:lstStyle/>
          <a:p>
            <a:r>
              <a:rPr lang="en-GB" dirty="0" smtClean="0"/>
              <a:t>Evil and Suffering</a:t>
            </a:r>
            <a:endParaRPr lang="en-GB" dirty="0"/>
          </a:p>
        </p:txBody>
      </p:sp>
      <p:sp>
        <p:nvSpPr>
          <p:cNvPr id="3" name="Subtitle 2"/>
          <p:cNvSpPr>
            <a:spLocks noGrp="1"/>
          </p:cNvSpPr>
          <p:nvPr>
            <p:ph type="subTitle" idx="1"/>
          </p:nvPr>
        </p:nvSpPr>
        <p:spPr>
          <a:xfrm>
            <a:off x="1434837" y="5445224"/>
            <a:ext cx="6400800" cy="1752600"/>
          </a:xfrm>
        </p:spPr>
        <p:txBody>
          <a:bodyPr/>
          <a:lstStyle/>
          <a:p>
            <a:r>
              <a:rPr lang="en-GB" dirty="0" smtClean="0"/>
              <a:t>Edexcel AS -LEVEL</a:t>
            </a:r>
            <a:endParaRPr lang="en-GB" dirty="0" smtClean="0"/>
          </a:p>
        </p:txBody>
      </p:sp>
      <p:pic>
        <p:nvPicPr>
          <p:cNvPr id="1026" name="Picture 2" descr="http://0.tqn.com/d/history1900s/1/0/p/7/buchenwald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052736"/>
            <a:ext cx="5333023" cy="4154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275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2800" dirty="0" smtClean="0"/>
              <a:t>…</a:t>
            </a:r>
            <a:endParaRPr lang="en-GB" sz="2800" dirty="0"/>
          </a:p>
        </p:txBody>
      </p:sp>
      <p:graphicFrame>
        <p:nvGraphicFramePr>
          <p:cNvPr id="4" name="Table 3"/>
          <p:cNvGraphicFramePr>
            <a:graphicFrameLocks noGrp="1"/>
          </p:cNvGraphicFramePr>
          <p:nvPr>
            <p:extLst>
              <p:ext uri="{D42A27DB-BD31-4B8C-83A1-F6EECF244321}">
                <p14:modId xmlns:p14="http://schemas.microsoft.com/office/powerpoint/2010/main" val="1720940152"/>
              </p:ext>
            </p:extLst>
          </p:nvPr>
        </p:nvGraphicFramePr>
        <p:xfrm>
          <a:off x="395536" y="332656"/>
          <a:ext cx="8280920" cy="6133220"/>
        </p:xfrm>
        <a:graphic>
          <a:graphicData uri="http://schemas.openxmlformats.org/drawingml/2006/table">
            <a:tbl>
              <a:tblPr firstRow="1" firstCol="1" bandRow="1">
                <a:tableStyleId>{5C22544A-7EE6-4342-B048-85BDC9FD1C3A}</a:tableStyleId>
              </a:tblPr>
              <a:tblGrid>
                <a:gridCol w="8280920"/>
              </a:tblGrid>
              <a:tr h="1449582">
                <a:tc>
                  <a:txBody>
                    <a:bodyPr/>
                    <a:lstStyle/>
                    <a:p>
                      <a:pPr algn="l">
                        <a:lnSpc>
                          <a:spcPct val="115000"/>
                        </a:lnSpc>
                        <a:spcAft>
                          <a:spcPts val="0"/>
                        </a:spcAft>
                      </a:pPr>
                      <a:r>
                        <a:rPr lang="en-GB" sz="2000" dirty="0" smtClean="0">
                          <a:effectLst/>
                        </a:rPr>
                        <a:t>Strength</a:t>
                      </a:r>
                      <a:r>
                        <a:rPr lang="en-GB" sz="2000" baseline="0" dirty="0" smtClean="0">
                          <a:effectLst/>
                        </a:rPr>
                        <a:t> of Augustine’s theory</a:t>
                      </a:r>
                      <a:endParaRPr lang="en-GB" sz="2000" dirty="0">
                        <a:effectLst/>
                      </a:endParaRPr>
                    </a:p>
                    <a:p>
                      <a:pPr algn="l">
                        <a:lnSpc>
                          <a:spcPct val="115000"/>
                        </a:lnSpc>
                        <a:spcAft>
                          <a:spcPts val="0"/>
                        </a:spcAft>
                      </a:pPr>
                      <a:r>
                        <a:rPr lang="en-GB" sz="2000" dirty="0">
                          <a:effectLst/>
                        </a:rPr>
                        <a:t>God’s omnipotence and </a:t>
                      </a:r>
                      <a:r>
                        <a:rPr lang="en-GB" sz="2000" dirty="0" err="1">
                          <a:effectLst/>
                        </a:rPr>
                        <a:t>omnibenevolence</a:t>
                      </a:r>
                      <a:r>
                        <a:rPr lang="en-GB" sz="2000" dirty="0">
                          <a:effectLst/>
                        </a:rPr>
                        <a:t> </a:t>
                      </a:r>
                      <a:r>
                        <a:rPr lang="en-GB" sz="2000" dirty="0" smtClean="0">
                          <a:effectLst/>
                        </a:rPr>
                        <a:t>are </a:t>
                      </a:r>
                      <a:r>
                        <a:rPr lang="en-GB" sz="2000" dirty="0">
                          <a:effectLst/>
                        </a:rPr>
                        <a:t>protected as moral responsibility rests with humanity not </a:t>
                      </a:r>
                      <a:r>
                        <a:rPr lang="en-GB" sz="2000" dirty="0" smtClean="0">
                          <a:effectLst/>
                        </a:rPr>
                        <a:t>God</a:t>
                      </a:r>
                      <a:r>
                        <a:rPr lang="en-GB" sz="2000" baseline="0" dirty="0" smtClean="0">
                          <a:effectLst/>
                        </a:rPr>
                        <a:t> – which directly supports biblical account of creation (Genesis)</a:t>
                      </a:r>
                      <a:endParaRPr lang="en-GB" sz="2000" dirty="0">
                        <a:effectLst/>
                        <a:latin typeface="Calibri"/>
                        <a:ea typeface="Calibri"/>
                        <a:cs typeface="Times New Roman"/>
                      </a:endParaRPr>
                    </a:p>
                  </a:txBody>
                  <a:tcPr marL="68580" marR="68580" marT="0" marB="0"/>
                </a:tc>
              </a:tr>
              <a:tr h="1449582">
                <a:tc>
                  <a:txBody>
                    <a:bodyPr/>
                    <a:lstStyle/>
                    <a:p>
                      <a:pPr algn="l">
                        <a:lnSpc>
                          <a:spcPct val="115000"/>
                        </a:lnSpc>
                        <a:spcAft>
                          <a:spcPts val="0"/>
                        </a:spcAft>
                      </a:pPr>
                      <a:r>
                        <a:rPr lang="en-GB" sz="2000" dirty="0">
                          <a:effectLst/>
                        </a:rPr>
                        <a:t>Strength:</a:t>
                      </a:r>
                    </a:p>
                    <a:p>
                      <a:pPr algn="l">
                        <a:lnSpc>
                          <a:spcPct val="115000"/>
                        </a:lnSpc>
                        <a:spcAft>
                          <a:spcPts val="0"/>
                        </a:spcAft>
                      </a:pPr>
                      <a:r>
                        <a:rPr lang="en-GB" sz="2000" dirty="0">
                          <a:effectLst/>
                        </a:rPr>
                        <a:t>Free-will makes the relationship between man and God more genuine as man acts out of conviction as opposed to being programmed like a robot to perform moral actions.</a:t>
                      </a:r>
                      <a:endParaRPr lang="en-GB" sz="2000" dirty="0">
                        <a:effectLst/>
                        <a:latin typeface="Calibri"/>
                        <a:ea typeface="Calibri"/>
                        <a:cs typeface="Times New Roman"/>
                      </a:endParaRPr>
                    </a:p>
                  </a:txBody>
                  <a:tcPr marL="68580" marR="68580" marT="0" marB="0"/>
                </a:tc>
              </a:tr>
              <a:tr h="1416681">
                <a:tc>
                  <a:txBody>
                    <a:bodyPr/>
                    <a:lstStyle/>
                    <a:p>
                      <a:pPr algn="l">
                        <a:lnSpc>
                          <a:spcPct val="115000"/>
                        </a:lnSpc>
                        <a:spcAft>
                          <a:spcPts val="0"/>
                        </a:spcAft>
                      </a:pPr>
                      <a:r>
                        <a:rPr lang="en-GB" sz="2000" dirty="0">
                          <a:effectLst/>
                        </a:rPr>
                        <a:t>Strength</a:t>
                      </a:r>
                      <a:r>
                        <a:rPr lang="en-GB" sz="2000" dirty="0" smtClean="0">
                          <a:effectLst/>
                        </a:rPr>
                        <a:t>:</a:t>
                      </a:r>
                    </a:p>
                    <a:p>
                      <a:pPr algn="l">
                        <a:lnSpc>
                          <a:spcPct val="115000"/>
                        </a:lnSpc>
                        <a:spcAft>
                          <a:spcPts val="0"/>
                        </a:spcAft>
                      </a:pPr>
                      <a:r>
                        <a:rPr lang="en-GB" sz="2000" dirty="0" smtClean="0">
                          <a:effectLst/>
                        </a:rPr>
                        <a:t>Augustine’s theory</a:t>
                      </a:r>
                      <a:r>
                        <a:rPr lang="en-GB" sz="2000" baseline="0" dirty="0" smtClean="0">
                          <a:effectLst/>
                        </a:rPr>
                        <a:t> recognises the saving power of Jesus Christ and therefore provides motivation for man to act morally</a:t>
                      </a:r>
                      <a:endParaRPr lang="en-GB" sz="2000" dirty="0">
                        <a:effectLst/>
                      </a:endParaRPr>
                    </a:p>
                  </a:txBody>
                  <a:tcPr marL="68580" marR="68580" marT="0" marB="0"/>
                </a:tc>
              </a:tr>
              <a:tr h="1817375">
                <a:tc>
                  <a:txBody>
                    <a:bodyPr/>
                    <a:lstStyle/>
                    <a:p>
                      <a:pPr algn="l">
                        <a:lnSpc>
                          <a:spcPct val="115000"/>
                        </a:lnSpc>
                        <a:spcAft>
                          <a:spcPts val="0"/>
                        </a:spcAft>
                      </a:pPr>
                      <a:r>
                        <a:rPr lang="en-GB" sz="2000" dirty="0">
                          <a:effectLst/>
                        </a:rPr>
                        <a:t>Strength: </a:t>
                      </a:r>
                    </a:p>
                    <a:p>
                      <a:pPr algn="l">
                        <a:lnSpc>
                          <a:spcPct val="115000"/>
                        </a:lnSpc>
                        <a:spcAft>
                          <a:spcPts val="0"/>
                        </a:spcAft>
                      </a:pPr>
                      <a:r>
                        <a:rPr lang="en-GB" sz="2000" dirty="0">
                          <a:effectLst/>
                        </a:rPr>
                        <a:t>Evil and suffering have a purpose as suggested by the aesthetic argument: the presence of evil distinguishes between good and evil is a necessary part of creation which, overall, is good.</a:t>
                      </a:r>
                    </a:p>
                    <a:p>
                      <a:pPr algn="l">
                        <a:lnSpc>
                          <a:spcPct val="115000"/>
                        </a:lnSpc>
                        <a:spcAft>
                          <a:spcPts val="0"/>
                        </a:spcAft>
                      </a:pPr>
                      <a:r>
                        <a:rPr lang="en-GB" sz="2000" dirty="0">
                          <a:effectLst/>
                        </a:rPr>
                        <a:t> </a:t>
                      </a:r>
                      <a:endParaRPr lang="en-GB"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81105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81126814"/>
              </p:ext>
            </p:extLst>
          </p:nvPr>
        </p:nvGraphicFramePr>
        <p:xfrm>
          <a:off x="467544" y="332656"/>
          <a:ext cx="8208912" cy="5783526"/>
        </p:xfrm>
        <a:graphic>
          <a:graphicData uri="http://schemas.openxmlformats.org/drawingml/2006/table">
            <a:tbl>
              <a:tblPr firstRow="1" firstCol="1" bandRow="1">
                <a:tableStyleId>{5C22544A-7EE6-4342-B048-85BDC9FD1C3A}</a:tableStyleId>
              </a:tblPr>
              <a:tblGrid>
                <a:gridCol w="8208912"/>
              </a:tblGrid>
              <a:tr h="1191429">
                <a:tc>
                  <a:txBody>
                    <a:bodyPr/>
                    <a:lstStyle/>
                    <a:p>
                      <a:pPr algn="l">
                        <a:lnSpc>
                          <a:spcPct val="115000"/>
                        </a:lnSpc>
                        <a:spcAft>
                          <a:spcPts val="0"/>
                        </a:spcAft>
                      </a:pPr>
                      <a:r>
                        <a:rPr lang="en-GB" sz="2000" dirty="0" smtClean="0">
                          <a:effectLst/>
                        </a:rPr>
                        <a:t>Weaknesses</a:t>
                      </a:r>
                      <a:r>
                        <a:rPr lang="en-GB" sz="2000" baseline="0" dirty="0" smtClean="0">
                          <a:effectLst/>
                        </a:rPr>
                        <a:t> of Augustine’s theory:</a:t>
                      </a:r>
                      <a:endParaRPr lang="en-GB" sz="2000" dirty="0">
                        <a:effectLst/>
                      </a:endParaRPr>
                    </a:p>
                    <a:p>
                      <a:pPr algn="l">
                        <a:lnSpc>
                          <a:spcPct val="115000"/>
                        </a:lnSpc>
                        <a:spcAft>
                          <a:spcPts val="0"/>
                        </a:spcAft>
                      </a:pPr>
                      <a:r>
                        <a:rPr lang="en-GB" sz="2000" dirty="0">
                          <a:effectLst/>
                        </a:rPr>
                        <a:t>Why would a </a:t>
                      </a:r>
                      <a:r>
                        <a:rPr lang="en-GB" sz="2000" dirty="0" smtClean="0">
                          <a:effectLst/>
                        </a:rPr>
                        <a:t>‘perfect’ </a:t>
                      </a:r>
                      <a:r>
                        <a:rPr lang="en-GB" sz="2000" dirty="0">
                          <a:effectLst/>
                        </a:rPr>
                        <a:t>creation, regardless of free-will, act immorally and turn away from him? Is God’s notion of perfection either wrong or perverse?</a:t>
                      </a:r>
                      <a:endParaRPr lang="en-GB" sz="2000" dirty="0">
                        <a:effectLst/>
                        <a:latin typeface="Calibri"/>
                        <a:ea typeface="Calibri"/>
                        <a:cs typeface="Times New Roman"/>
                      </a:endParaRPr>
                    </a:p>
                  </a:txBody>
                  <a:tcPr marL="63671" marR="63671" marT="0" marB="0"/>
                </a:tc>
              </a:tr>
              <a:tr h="896803">
                <a:tc>
                  <a:txBody>
                    <a:bodyPr/>
                    <a:lstStyle/>
                    <a:p>
                      <a:pPr algn="l">
                        <a:lnSpc>
                          <a:spcPct val="115000"/>
                        </a:lnSpc>
                        <a:spcAft>
                          <a:spcPts val="0"/>
                        </a:spcAft>
                      </a:pPr>
                      <a:r>
                        <a:rPr lang="en-GB" sz="2000" dirty="0" smtClean="0">
                          <a:effectLst/>
                        </a:rPr>
                        <a:t>God’s </a:t>
                      </a:r>
                      <a:r>
                        <a:rPr lang="en-GB" sz="2000" dirty="0">
                          <a:effectLst/>
                        </a:rPr>
                        <a:t>omniscience appears to have been compromised, as if he was all-knowing he would have foreseen man’s errors and adjusted creation.</a:t>
                      </a:r>
                      <a:endParaRPr lang="en-GB" sz="2000" dirty="0">
                        <a:effectLst/>
                        <a:latin typeface="Calibri"/>
                        <a:ea typeface="Calibri"/>
                        <a:cs typeface="Times New Roman"/>
                      </a:endParaRPr>
                    </a:p>
                  </a:txBody>
                  <a:tcPr marL="63671" marR="63671" marT="0" marB="0"/>
                </a:tc>
              </a:tr>
              <a:tr h="1080120">
                <a:tc>
                  <a:txBody>
                    <a:bodyPr/>
                    <a:lstStyle/>
                    <a:p>
                      <a:pPr algn="l">
                        <a:lnSpc>
                          <a:spcPct val="115000"/>
                        </a:lnSpc>
                        <a:spcAft>
                          <a:spcPts val="0"/>
                        </a:spcAft>
                      </a:pPr>
                      <a:r>
                        <a:rPr lang="en-GB" sz="2000" dirty="0" smtClean="0">
                          <a:effectLst/>
                        </a:rPr>
                        <a:t>Is </a:t>
                      </a:r>
                      <a:r>
                        <a:rPr lang="en-GB" sz="2000" dirty="0">
                          <a:effectLst/>
                        </a:rPr>
                        <a:t>the definition of evil as merely an ‘absence of good’ morally justifiable? Some would feel that this is too weak a </a:t>
                      </a:r>
                      <a:r>
                        <a:rPr lang="en-GB" sz="2000" dirty="0" smtClean="0">
                          <a:effectLst/>
                        </a:rPr>
                        <a:t>definition</a:t>
                      </a:r>
                      <a:r>
                        <a:rPr lang="en-GB" sz="2000" baseline="0" dirty="0" smtClean="0">
                          <a:effectLst/>
                        </a:rPr>
                        <a:t> and that suffering is a true physical entity</a:t>
                      </a:r>
                      <a:endParaRPr lang="en-GB" sz="2000" dirty="0">
                        <a:effectLst/>
                        <a:latin typeface="Calibri"/>
                        <a:ea typeface="Calibri"/>
                        <a:cs typeface="Times New Roman"/>
                      </a:endParaRPr>
                    </a:p>
                  </a:txBody>
                  <a:tcPr marL="63671" marR="63671" marT="0" marB="0"/>
                </a:tc>
              </a:tr>
              <a:tr h="1307587">
                <a:tc>
                  <a:txBody>
                    <a:bodyPr/>
                    <a:lstStyle/>
                    <a:p>
                      <a:pPr algn="l">
                        <a:lnSpc>
                          <a:spcPct val="115000"/>
                        </a:lnSpc>
                        <a:spcAft>
                          <a:spcPts val="0"/>
                        </a:spcAft>
                      </a:pPr>
                      <a:r>
                        <a:rPr lang="en-GB" sz="2000" dirty="0" smtClean="0">
                          <a:effectLst/>
                        </a:rPr>
                        <a:t>The </a:t>
                      </a:r>
                      <a:r>
                        <a:rPr lang="en-GB" sz="2000" dirty="0">
                          <a:effectLst/>
                        </a:rPr>
                        <a:t>notion of the fall is at odds with evolutionary biology which states that far from beginning with  ‘the Fall’, man </a:t>
                      </a:r>
                      <a:r>
                        <a:rPr lang="en-GB" sz="2000" dirty="0" smtClean="0">
                          <a:effectLst/>
                        </a:rPr>
                        <a:t>develops </a:t>
                      </a:r>
                      <a:r>
                        <a:rPr lang="en-GB" sz="2000" dirty="0">
                          <a:effectLst/>
                        </a:rPr>
                        <a:t>as a result of greater and greater intelligence and </a:t>
                      </a:r>
                      <a:r>
                        <a:rPr lang="en-GB" sz="2000" dirty="0" smtClean="0">
                          <a:effectLst/>
                        </a:rPr>
                        <a:t>complexity towards perfection</a:t>
                      </a:r>
                      <a:endParaRPr lang="en-GB" sz="2000" dirty="0">
                        <a:effectLst/>
                        <a:latin typeface="Calibri"/>
                        <a:ea typeface="Calibri"/>
                        <a:cs typeface="Times New Roman"/>
                      </a:endParaRPr>
                    </a:p>
                  </a:txBody>
                  <a:tcPr marL="63671" marR="63671" marT="0" marB="0"/>
                </a:tc>
              </a:tr>
              <a:tr h="1307587">
                <a:tc>
                  <a:txBody>
                    <a:bodyPr/>
                    <a:lstStyle/>
                    <a:p>
                      <a:pPr algn="l">
                        <a:lnSpc>
                          <a:spcPct val="115000"/>
                        </a:lnSpc>
                        <a:spcAft>
                          <a:spcPts val="0"/>
                        </a:spcAft>
                      </a:pPr>
                      <a:r>
                        <a:rPr lang="en-GB" sz="2000" dirty="0" smtClean="0">
                          <a:effectLst/>
                        </a:rPr>
                        <a:t>Hick </a:t>
                      </a:r>
                      <a:r>
                        <a:rPr lang="en-GB" sz="2000" dirty="0">
                          <a:effectLst/>
                        </a:rPr>
                        <a:t>argues against the Augustinian aesthetic argument that suffering in many of its forms seems to be </a:t>
                      </a:r>
                      <a:r>
                        <a:rPr lang="en-GB" sz="2000" dirty="0" err="1">
                          <a:effectLst/>
                        </a:rPr>
                        <a:t>DYSteleological</a:t>
                      </a:r>
                      <a:r>
                        <a:rPr lang="en-GB" sz="2000" dirty="0">
                          <a:effectLst/>
                        </a:rPr>
                        <a:t> (</a:t>
                      </a:r>
                      <a:r>
                        <a:rPr lang="en-GB" sz="2000" dirty="0" err="1">
                          <a:effectLst/>
                        </a:rPr>
                        <a:t>ie</a:t>
                      </a:r>
                      <a:r>
                        <a:rPr lang="en-GB" sz="2000" dirty="0">
                          <a:effectLst/>
                        </a:rPr>
                        <a:t> it serves little purpose), contrary to Augustine’s claims.</a:t>
                      </a:r>
                      <a:endParaRPr lang="en-GB" sz="2000" dirty="0">
                        <a:effectLst/>
                        <a:latin typeface="Calibri"/>
                        <a:ea typeface="Calibri"/>
                        <a:cs typeface="Times New Roman"/>
                      </a:endParaRPr>
                    </a:p>
                  </a:txBody>
                  <a:tcPr marL="63671" marR="63671" marT="0" marB="0"/>
                </a:tc>
              </a:tr>
            </a:tbl>
          </a:graphicData>
        </a:graphic>
      </p:graphicFrame>
    </p:spTree>
    <p:extLst>
      <p:ext uri="{BB962C8B-B14F-4D97-AF65-F5344CB8AC3E}">
        <p14:creationId xmlns:p14="http://schemas.microsoft.com/office/powerpoint/2010/main" val="290322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The </a:t>
            </a:r>
            <a:r>
              <a:rPr lang="en-GB" sz="3200" dirty="0" err="1" smtClean="0"/>
              <a:t>Irenaean</a:t>
            </a:r>
            <a:r>
              <a:rPr lang="en-GB" sz="3200" dirty="0" smtClean="0"/>
              <a:t> Theodicy</a:t>
            </a:r>
            <a:endParaRPr lang="en-GB" sz="3200" dirty="0"/>
          </a:p>
        </p:txBody>
      </p:sp>
      <p:sp>
        <p:nvSpPr>
          <p:cNvPr id="3" name="Content Placeholder 2"/>
          <p:cNvSpPr>
            <a:spLocks noGrp="1"/>
          </p:cNvSpPr>
          <p:nvPr>
            <p:ph idx="1"/>
          </p:nvPr>
        </p:nvSpPr>
        <p:spPr>
          <a:xfrm>
            <a:off x="457200" y="1196752"/>
            <a:ext cx="8229600" cy="5256584"/>
          </a:xfrm>
        </p:spPr>
        <p:txBody>
          <a:bodyPr>
            <a:normAutofit fontScale="92500" lnSpcReduction="10000"/>
          </a:bodyPr>
          <a:lstStyle/>
          <a:p>
            <a:r>
              <a:rPr lang="en-GB" sz="2000" dirty="0" err="1" smtClean="0"/>
              <a:t>Irenaeus</a:t>
            </a:r>
            <a:r>
              <a:rPr lang="en-GB" sz="2000" dirty="0" smtClean="0"/>
              <a:t>, 2</a:t>
            </a:r>
            <a:r>
              <a:rPr lang="en-GB" sz="2000" baseline="30000" dirty="0" smtClean="0"/>
              <a:t>nd</a:t>
            </a:r>
            <a:r>
              <a:rPr lang="en-GB" sz="2000" dirty="0" smtClean="0"/>
              <a:t> century Christian apologist, developed a </a:t>
            </a:r>
            <a:r>
              <a:rPr lang="en-GB" sz="2000" b="1" dirty="0" smtClean="0"/>
              <a:t>‘soul-making’ </a:t>
            </a:r>
          </a:p>
          <a:p>
            <a:pPr marL="0" indent="0">
              <a:buNone/>
            </a:pPr>
            <a:r>
              <a:rPr lang="en-GB" sz="2000" b="1" dirty="0"/>
              <a:t> </a:t>
            </a:r>
            <a:r>
              <a:rPr lang="en-GB" sz="2000" b="1" dirty="0" smtClean="0"/>
              <a:t>      </a:t>
            </a:r>
            <a:r>
              <a:rPr lang="en-GB" sz="2000" dirty="0" smtClean="0"/>
              <a:t>theodicy in ‘</a:t>
            </a:r>
            <a:r>
              <a:rPr lang="en-GB" sz="2000" b="1" i="1" dirty="0" smtClean="0"/>
              <a:t>Against Heresies</a:t>
            </a:r>
            <a:r>
              <a:rPr lang="en-GB" sz="2000" dirty="0" smtClean="0"/>
              <a:t>’</a:t>
            </a:r>
          </a:p>
          <a:p>
            <a:r>
              <a:rPr lang="en-GB" sz="2000" dirty="0" smtClean="0"/>
              <a:t>The world and mankind created with free will but </a:t>
            </a:r>
            <a:r>
              <a:rPr lang="en-GB" sz="2000" b="1" dirty="0" smtClean="0"/>
              <a:t>not</a:t>
            </a:r>
            <a:r>
              <a:rPr lang="en-GB" sz="2000" dirty="0" smtClean="0"/>
              <a:t> perfect (though God</a:t>
            </a:r>
            <a:r>
              <a:rPr lang="en-GB" sz="2000" b="1" dirty="0" smtClean="0"/>
              <a:t> could </a:t>
            </a:r>
            <a:r>
              <a:rPr lang="en-GB" sz="2000" dirty="0" smtClean="0"/>
              <a:t>have created him such being omnipotent)</a:t>
            </a:r>
          </a:p>
          <a:p>
            <a:r>
              <a:rPr lang="en-GB" sz="2000" dirty="0" smtClean="0"/>
              <a:t>Mankind created in the </a:t>
            </a:r>
            <a:r>
              <a:rPr lang="en-GB" sz="2000" b="1" dirty="0" smtClean="0"/>
              <a:t>image</a:t>
            </a:r>
            <a:r>
              <a:rPr lang="en-GB" sz="2000" dirty="0" smtClean="0"/>
              <a:t> of God, but </a:t>
            </a:r>
            <a:r>
              <a:rPr lang="en-GB" sz="2000" b="1" dirty="0" smtClean="0"/>
              <a:t>not the likeness</a:t>
            </a:r>
            <a:r>
              <a:rPr lang="en-GB" sz="2000" dirty="0" smtClean="0"/>
              <a:t> of God – he is immature and imperfect.</a:t>
            </a:r>
          </a:p>
          <a:p>
            <a:r>
              <a:rPr lang="en-GB" sz="2000" dirty="0" smtClean="0"/>
              <a:t>Life </a:t>
            </a:r>
            <a:r>
              <a:rPr lang="en-GB" sz="2000" dirty="0"/>
              <a:t>therefore a testing ground, within which man can grow into the likeness of </a:t>
            </a:r>
            <a:r>
              <a:rPr lang="en-GB" sz="2000" dirty="0" smtClean="0"/>
              <a:t>God. Adam and Eve’s sin was not a catastrophe as with Augustine, but the childish mistake of an immature being growing in moral knowledge</a:t>
            </a:r>
          </a:p>
          <a:p>
            <a:r>
              <a:rPr lang="en-GB" sz="2000" dirty="0" smtClean="0"/>
              <a:t>For man to do this, God must give humanity free will, so that he can genuinely choose right from wrong</a:t>
            </a:r>
          </a:p>
          <a:p>
            <a:r>
              <a:rPr lang="en-GB" sz="2000" b="1" dirty="0" smtClean="0"/>
              <a:t>John Hick’s development: </a:t>
            </a:r>
            <a:r>
              <a:rPr lang="en-GB" sz="2000" dirty="0" smtClean="0"/>
              <a:t>life allows for moral and spiritual growth in the </a:t>
            </a:r>
            <a:r>
              <a:rPr lang="en-GB" sz="2000" b="1" dirty="0" smtClean="0"/>
              <a:t>“vale of soul-making” </a:t>
            </a:r>
            <a:r>
              <a:rPr lang="en-GB" sz="2000" dirty="0" smtClean="0"/>
              <a:t>(explain). </a:t>
            </a:r>
          </a:p>
          <a:p>
            <a:r>
              <a:rPr lang="en-GB" sz="2000" dirty="0" smtClean="0"/>
              <a:t>Man created at an “</a:t>
            </a:r>
            <a:r>
              <a:rPr lang="en-GB" sz="2000" b="1" dirty="0" smtClean="0"/>
              <a:t>epistemic distance” </a:t>
            </a:r>
            <a:r>
              <a:rPr lang="en-GB" sz="2000" dirty="0" smtClean="0"/>
              <a:t>– the purpose of which was to allow man to freely come into knowledge of God by acting morally – as we mature, the distance weakens</a:t>
            </a:r>
          </a:p>
          <a:p>
            <a:r>
              <a:rPr lang="en-GB" sz="2000" dirty="0" smtClean="0"/>
              <a:t>The product of this is a free, genuine and valuable relationship with God: man becomes, as Hick argues </a:t>
            </a:r>
            <a:r>
              <a:rPr lang="en-GB" sz="2000" b="1" dirty="0" smtClean="0"/>
              <a:t>“children of God” </a:t>
            </a:r>
            <a:r>
              <a:rPr lang="en-GB" sz="2000" dirty="0" smtClean="0"/>
              <a:t>and heirs of </a:t>
            </a:r>
            <a:r>
              <a:rPr lang="en-GB" sz="2000" b="1" dirty="0" smtClean="0"/>
              <a:t>“eternal life”</a:t>
            </a:r>
          </a:p>
          <a:p>
            <a:endParaRPr lang="en-GB" sz="2000" dirty="0" smtClean="0"/>
          </a:p>
          <a:p>
            <a:endParaRPr lang="en-GB" sz="2000" dirty="0"/>
          </a:p>
        </p:txBody>
      </p:sp>
      <p:pic>
        <p:nvPicPr>
          <p:cNvPr id="6146" name="Picture 2" descr="http://3.bp.blogspot.com/-TD_VACkmI0E/T3kn2QxivaI/AAAAAAAAAnQ/sr6GLRXB-Rs/s1600/saint_irenaeu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8761" y="260647"/>
            <a:ext cx="1143088" cy="1512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723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383105"/>
              </p:ext>
            </p:extLst>
          </p:nvPr>
        </p:nvGraphicFramePr>
        <p:xfrm>
          <a:off x="467544" y="260648"/>
          <a:ext cx="7920880" cy="6248383"/>
        </p:xfrm>
        <a:graphic>
          <a:graphicData uri="http://schemas.openxmlformats.org/drawingml/2006/table">
            <a:tbl>
              <a:tblPr firstRow="1" firstCol="1" bandRow="1">
                <a:tableStyleId>{5C22544A-7EE6-4342-B048-85BDC9FD1C3A}</a:tableStyleId>
              </a:tblPr>
              <a:tblGrid>
                <a:gridCol w="7920880"/>
              </a:tblGrid>
              <a:tr h="1224136">
                <a:tc>
                  <a:txBody>
                    <a:bodyPr/>
                    <a:lstStyle/>
                    <a:p>
                      <a:pPr algn="l">
                        <a:lnSpc>
                          <a:spcPct val="115000"/>
                        </a:lnSpc>
                        <a:spcAft>
                          <a:spcPts val="0"/>
                        </a:spcAft>
                      </a:pPr>
                      <a:r>
                        <a:rPr lang="en-GB" sz="2000" dirty="0" smtClean="0">
                          <a:effectLst/>
                        </a:rPr>
                        <a:t>Strengths</a:t>
                      </a:r>
                      <a:r>
                        <a:rPr lang="en-GB" sz="2000" baseline="0" dirty="0" smtClean="0">
                          <a:effectLst/>
                        </a:rPr>
                        <a:t> of </a:t>
                      </a:r>
                      <a:r>
                        <a:rPr lang="en-GB" sz="2000" baseline="0" dirty="0" err="1" smtClean="0">
                          <a:effectLst/>
                        </a:rPr>
                        <a:t>Irenaeus</a:t>
                      </a:r>
                      <a:r>
                        <a:rPr lang="en-GB" sz="2000" baseline="0" dirty="0" smtClean="0">
                          <a:effectLst/>
                        </a:rPr>
                        <a:t>’ theodicy:</a:t>
                      </a:r>
                      <a:endParaRPr lang="en-GB" sz="2000" dirty="0">
                        <a:effectLst/>
                      </a:endParaRPr>
                    </a:p>
                    <a:p>
                      <a:pPr algn="l">
                        <a:lnSpc>
                          <a:spcPct val="115000"/>
                        </a:lnSpc>
                        <a:spcAft>
                          <a:spcPts val="0"/>
                        </a:spcAft>
                      </a:pPr>
                      <a:r>
                        <a:rPr lang="en-GB" sz="2000" dirty="0" err="1">
                          <a:effectLst/>
                        </a:rPr>
                        <a:t>Irenaeus</a:t>
                      </a:r>
                      <a:r>
                        <a:rPr lang="en-GB" sz="2000" dirty="0">
                          <a:effectLst/>
                        </a:rPr>
                        <a:t>’ theodicy avoids the issue of a perfect creation turning away from </a:t>
                      </a:r>
                      <a:r>
                        <a:rPr lang="en-GB" sz="2000" dirty="0" smtClean="0">
                          <a:effectLst/>
                        </a:rPr>
                        <a:t>God</a:t>
                      </a:r>
                      <a:r>
                        <a:rPr lang="en-GB" sz="2000" baseline="0" dirty="0" smtClean="0">
                          <a:effectLst/>
                        </a:rPr>
                        <a:t> whilst also allowing for free-will and God’s </a:t>
                      </a:r>
                      <a:r>
                        <a:rPr lang="en-GB" sz="2000" baseline="0" dirty="0" err="1" smtClean="0">
                          <a:effectLst/>
                        </a:rPr>
                        <a:t>omni</a:t>
                      </a:r>
                      <a:r>
                        <a:rPr lang="en-GB" sz="2000" baseline="0" dirty="0" smtClean="0">
                          <a:effectLst/>
                        </a:rPr>
                        <a:t> characteristics </a:t>
                      </a:r>
                      <a:endParaRPr lang="en-GB" sz="2000" dirty="0">
                        <a:effectLst/>
                      </a:endParaRPr>
                    </a:p>
                    <a:p>
                      <a:pPr algn="l">
                        <a:lnSpc>
                          <a:spcPct val="115000"/>
                        </a:lnSpc>
                        <a:spcAft>
                          <a:spcPts val="0"/>
                        </a:spcAft>
                      </a:pPr>
                      <a:r>
                        <a:rPr lang="en-GB" sz="2000" dirty="0">
                          <a:effectLst/>
                        </a:rPr>
                        <a:t> </a:t>
                      </a:r>
                      <a:endParaRPr lang="en-GB" sz="2000" dirty="0">
                        <a:effectLst/>
                        <a:latin typeface="Calibri"/>
                        <a:ea typeface="Calibri"/>
                        <a:cs typeface="Times New Roman"/>
                      </a:endParaRPr>
                    </a:p>
                  </a:txBody>
                  <a:tcPr marL="68580" marR="68580" marT="0" marB="0"/>
                </a:tc>
              </a:tr>
              <a:tr h="1138774">
                <a:tc>
                  <a:txBody>
                    <a:bodyPr/>
                    <a:lstStyle/>
                    <a:p>
                      <a:pPr algn="l">
                        <a:lnSpc>
                          <a:spcPct val="115000"/>
                        </a:lnSpc>
                        <a:spcAft>
                          <a:spcPts val="0"/>
                        </a:spcAft>
                      </a:pPr>
                      <a:r>
                        <a:rPr lang="en-GB" sz="2000" dirty="0" err="1" smtClean="0">
                          <a:effectLst/>
                        </a:rPr>
                        <a:t>Irenaeus</a:t>
                      </a:r>
                      <a:r>
                        <a:rPr lang="en-GB" sz="2000" dirty="0">
                          <a:effectLst/>
                        </a:rPr>
                        <a:t>’ theodicy </a:t>
                      </a:r>
                      <a:r>
                        <a:rPr lang="en-GB" sz="2000" dirty="0" smtClean="0">
                          <a:effectLst/>
                        </a:rPr>
                        <a:t>allows </a:t>
                      </a:r>
                      <a:r>
                        <a:rPr lang="en-GB" sz="2000" dirty="0">
                          <a:effectLst/>
                        </a:rPr>
                        <a:t>for the humanity to recognise the value of a relationship with God. If God’s love was freely given, it would be of less value</a:t>
                      </a:r>
                      <a:r>
                        <a:rPr lang="en-GB" sz="2000" dirty="0" smtClean="0">
                          <a:effectLst/>
                        </a:rPr>
                        <a:t>. (as Hick argues, otherwise man becomes</a:t>
                      </a:r>
                      <a:r>
                        <a:rPr lang="en-GB" sz="2000" baseline="0" dirty="0" smtClean="0">
                          <a:effectLst/>
                        </a:rPr>
                        <a:t> like a “robot”)</a:t>
                      </a:r>
                      <a:endParaRPr lang="en-GB" sz="2000" dirty="0">
                        <a:effectLst/>
                        <a:latin typeface="Calibri"/>
                        <a:ea typeface="Calibri"/>
                        <a:cs typeface="Times New Roman"/>
                      </a:endParaRPr>
                    </a:p>
                  </a:txBody>
                  <a:tcPr marL="68580" marR="68580" marT="0" marB="0"/>
                </a:tc>
              </a:tr>
              <a:tr h="1189015">
                <a:tc>
                  <a:txBody>
                    <a:bodyPr/>
                    <a:lstStyle/>
                    <a:p>
                      <a:pPr algn="l">
                        <a:lnSpc>
                          <a:spcPct val="115000"/>
                        </a:lnSpc>
                        <a:spcAft>
                          <a:spcPts val="0"/>
                        </a:spcAft>
                      </a:pPr>
                      <a:r>
                        <a:rPr lang="en-GB" sz="2000" dirty="0" err="1" smtClean="0">
                          <a:effectLst/>
                        </a:rPr>
                        <a:t>Irenaeus</a:t>
                      </a:r>
                      <a:r>
                        <a:rPr lang="en-GB" sz="2000" dirty="0" smtClean="0">
                          <a:effectLst/>
                        </a:rPr>
                        <a:t> </a:t>
                      </a:r>
                      <a:r>
                        <a:rPr lang="en-GB" sz="2000" dirty="0">
                          <a:effectLst/>
                        </a:rPr>
                        <a:t>provides a recognisable and achievable goal for humanity that stresses the relevance and value of life on earth perhaps more than Augustine’s theodicy does.</a:t>
                      </a:r>
                      <a:endParaRPr lang="en-GB" sz="2000" dirty="0">
                        <a:effectLst/>
                        <a:latin typeface="Calibri"/>
                        <a:ea typeface="Calibri"/>
                        <a:cs typeface="Times New Roman"/>
                      </a:endParaRPr>
                    </a:p>
                  </a:txBody>
                  <a:tcPr marL="68580" marR="68580" marT="0" marB="0"/>
                </a:tc>
              </a:tr>
              <a:tr h="1259257">
                <a:tc>
                  <a:txBody>
                    <a:bodyPr/>
                    <a:lstStyle/>
                    <a:p>
                      <a:pPr algn="l">
                        <a:lnSpc>
                          <a:spcPct val="115000"/>
                        </a:lnSpc>
                        <a:spcAft>
                          <a:spcPts val="0"/>
                        </a:spcAft>
                      </a:pPr>
                      <a:r>
                        <a:rPr lang="en-GB" sz="2000" dirty="0" smtClean="0">
                          <a:effectLst/>
                        </a:rPr>
                        <a:t>Because </a:t>
                      </a:r>
                      <a:r>
                        <a:rPr lang="en-GB" sz="2000" dirty="0">
                          <a:effectLst/>
                        </a:rPr>
                        <a:t>God creates the universe and humanity out of imperfect matter, </a:t>
                      </a:r>
                      <a:r>
                        <a:rPr lang="en-GB" sz="2000" dirty="0" err="1">
                          <a:effectLst/>
                        </a:rPr>
                        <a:t>Irenaeus</a:t>
                      </a:r>
                      <a:r>
                        <a:rPr lang="en-GB" sz="2000" dirty="0">
                          <a:effectLst/>
                        </a:rPr>
                        <a:t>’ </a:t>
                      </a:r>
                      <a:r>
                        <a:rPr lang="en-GB" sz="2000" dirty="0" err="1">
                          <a:effectLst/>
                        </a:rPr>
                        <a:t>thodicy</a:t>
                      </a:r>
                      <a:r>
                        <a:rPr lang="en-GB" sz="2000" dirty="0">
                          <a:effectLst/>
                        </a:rPr>
                        <a:t> avoids the issue that God creates ‘ex nihilo’, and that he is therefore </a:t>
                      </a:r>
                      <a:r>
                        <a:rPr lang="en-GB" sz="2000" dirty="0" smtClean="0">
                          <a:effectLst/>
                        </a:rPr>
                        <a:t>wholly responsible </a:t>
                      </a:r>
                      <a:r>
                        <a:rPr lang="en-GB" sz="2000" dirty="0">
                          <a:effectLst/>
                        </a:rPr>
                        <a:t>for the introduction of evil into the </a:t>
                      </a:r>
                      <a:r>
                        <a:rPr lang="en-GB" sz="2000" dirty="0" smtClean="0">
                          <a:effectLst/>
                        </a:rPr>
                        <a:t>world.</a:t>
                      </a:r>
                      <a:endParaRPr lang="en-GB" sz="2000" dirty="0">
                        <a:effectLst/>
                        <a:latin typeface="Calibri"/>
                        <a:ea typeface="Calibri"/>
                        <a:cs typeface="Times New Roman"/>
                      </a:endParaRPr>
                    </a:p>
                  </a:txBody>
                  <a:tcPr marL="68580" marR="68580" marT="0" marB="0"/>
                </a:tc>
              </a:tr>
              <a:tr h="1259257">
                <a:tc>
                  <a:txBody>
                    <a:bodyPr/>
                    <a:lstStyle/>
                    <a:p>
                      <a:pPr algn="l">
                        <a:lnSpc>
                          <a:spcPct val="115000"/>
                        </a:lnSpc>
                        <a:spcAft>
                          <a:spcPts val="0"/>
                        </a:spcAft>
                      </a:pPr>
                      <a:r>
                        <a:rPr lang="en-GB" sz="2000" dirty="0" err="1" smtClean="0">
                          <a:effectLst/>
                          <a:latin typeface="Calibri"/>
                          <a:ea typeface="Calibri"/>
                          <a:cs typeface="Times New Roman"/>
                        </a:rPr>
                        <a:t>Irenaeus</a:t>
                      </a:r>
                      <a:r>
                        <a:rPr lang="en-GB" sz="2000" dirty="0" smtClean="0">
                          <a:effectLst/>
                          <a:latin typeface="Calibri"/>
                          <a:ea typeface="Calibri"/>
                          <a:cs typeface="Times New Roman"/>
                        </a:rPr>
                        <a:t>’/Hick’s concept</a:t>
                      </a:r>
                      <a:r>
                        <a:rPr lang="en-GB" sz="2000" baseline="0" dirty="0" smtClean="0">
                          <a:effectLst/>
                          <a:latin typeface="Calibri"/>
                          <a:ea typeface="Calibri"/>
                          <a:cs typeface="Times New Roman"/>
                        </a:rPr>
                        <a:t> of the universe as the vale of soul-making is the “best possible universe”: a world without free will would lack value / a world without error would not be one in which man possesses free will</a:t>
                      </a:r>
                      <a:endParaRPr lang="en-GB"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84992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63924"/>
              </p:ext>
            </p:extLst>
          </p:nvPr>
        </p:nvGraphicFramePr>
        <p:xfrm>
          <a:off x="467544" y="332655"/>
          <a:ext cx="8064896" cy="5903545"/>
        </p:xfrm>
        <a:graphic>
          <a:graphicData uri="http://schemas.openxmlformats.org/drawingml/2006/table">
            <a:tbl>
              <a:tblPr firstRow="1" firstCol="1" bandRow="1">
                <a:tableStyleId>{5C22544A-7EE6-4342-B048-85BDC9FD1C3A}</a:tableStyleId>
              </a:tblPr>
              <a:tblGrid>
                <a:gridCol w="8064896"/>
              </a:tblGrid>
              <a:tr h="1177575">
                <a:tc>
                  <a:txBody>
                    <a:bodyPr/>
                    <a:lstStyle/>
                    <a:p>
                      <a:pPr algn="l">
                        <a:lnSpc>
                          <a:spcPct val="115000"/>
                        </a:lnSpc>
                        <a:spcAft>
                          <a:spcPts val="0"/>
                        </a:spcAft>
                      </a:pPr>
                      <a:r>
                        <a:rPr lang="en-GB" sz="2000" dirty="0" smtClean="0">
                          <a:effectLst/>
                        </a:rPr>
                        <a:t>Weaknesses</a:t>
                      </a:r>
                      <a:r>
                        <a:rPr lang="en-GB" sz="2000" baseline="0" dirty="0" smtClean="0">
                          <a:effectLst/>
                        </a:rPr>
                        <a:t> of </a:t>
                      </a:r>
                      <a:r>
                        <a:rPr lang="en-GB" sz="2000" baseline="0" dirty="0" err="1" smtClean="0">
                          <a:effectLst/>
                        </a:rPr>
                        <a:t>Irenaeus</a:t>
                      </a:r>
                      <a:r>
                        <a:rPr lang="en-GB" sz="2000" baseline="0" dirty="0" smtClean="0">
                          <a:effectLst/>
                        </a:rPr>
                        <a:t>’ theodicy:</a:t>
                      </a:r>
                      <a:endParaRPr lang="en-GB" sz="2000" dirty="0">
                        <a:effectLst/>
                      </a:endParaRPr>
                    </a:p>
                    <a:p>
                      <a:pPr algn="l">
                        <a:lnSpc>
                          <a:spcPct val="115000"/>
                        </a:lnSpc>
                        <a:spcAft>
                          <a:spcPts val="0"/>
                        </a:spcAft>
                      </a:pPr>
                      <a:r>
                        <a:rPr lang="en-GB" sz="2000" dirty="0">
                          <a:effectLst/>
                        </a:rPr>
                        <a:t>The view of creation presented by </a:t>
                      </a:r>
                      <a:r>
                        <a:rPr lang="en-GB" sz="2000" dirty="0" err="1">
                          <a:effectLst/>
                        </a:rPr>
                        <a:t>Irenaeus</a:t>
                      </a:r>
                      <a:r>
                        <a:rPr lang="en-GB" sz="2000" dirty="0">
                          <a:effectLst/>
                        </a:rPr>
                        <a:t> is radically at odds with the Biblical </a:t>
                      </a:r>
                      <a:r>
                        <a:rPr lang="en-GB" sz="2000" dirty="0" smtClean="0">
                          <a:effectLst/>
                        </a:rPr>
                        <a:t>account in which man is created perfectly. </a:t>
                      </a:r>
                      <a:r>
                        <a:rPr lang="en-GB" sz="2000" dirty="0">
                          <a:effectLst/>
                        </a:rPr>
                        <a:t>It is certainly not to be considered wholly ‘orthodox’.</a:t>
                      </a:r>
                      <a:endParaRPr lang="en-GB" sz="2000" dirty="0">
                        <a:effectLst/>
                        <a:latin typeface="Calibri"/>
                        <a:ea typeface="Calibri"/>
                        <a:cs typeface="Times New Roman"/>
                      </a:endParaRPr>
                    </a:p>
                  </a:txBody>
                  <a:tcPr marL="63671" marR="63671" marT="0" marB="0"/>
                </a:tc>
              </a:tr>
              <a:tr h="850743">
                <a:tc>
                  <a:txBody>
                    <a:bodyPr/>
                    <a:lstStyle/>
                    <a:p>
                      <a:pPr algn="l">
                        <a:lnSpc>
                          <a:spcPct val="115000"/>
                        </a:lnSpc>
                        <a:spcAft>
                          <a:spcPts val="0"/>
                        </a:spcAft>
                      </a:pPr>
                      <a:r>
                        <a:rPr lang="en-GB" sz="2000" dirty="0" smtClean="0">
                          <a:effectLst/>
                        </a:rPr>
                        <a:t>The </a:t>
                      </a:r>
                      <a:r>
                        <a:rPr lang="en-GB" sz="2000" dirty="0">
                          <a:effectLst/>
                        </a:rPr>
                        <a:t>significance of Christ’s sacrifice is </a:t>
                      </a:r>
                      <a:r>
                        <a:rPr lang="en-GB" sz="2000" dirty="0" smtClean="0">
                          <a:effectLst/>
                        </a:rPr>
                        <a:t>devalued as </a:t>
                      </a:r>
                      <a:r>
                        <a:rPr lang="en-GB" sz="2000" dirty="0">
                          <a:effectLst/>
                        </a:rPr>
                        <a:t>humanity’s moral perfection is guaranteed as an end result. </a:t>
                      </a:r>
                      <a:endParaRPr lang="en-GB" sz="2000" dirty="0">
                        <a:effectLst/>
                        <a:latin typeface="Calibri"/>
                        <a:ea typeface="Calibri"/>
                        <a:cs typeface="Times New Roman"/>
                      </a:endParaRPr>
                    </a:p>
                  </a:txBody>
                  <a:tcPr marL="63671" marR="63671" marT="0" marB="0"/>
                </a:tc>
              </a:tr>
              <a:tr h="1065956">
                <a:tc>
                  <a:txBody>
                    <a:bodyPr/>
                    <a:lstStyle/>
                    <a:p>
                      <a:pPr algn="l">
                        <a:lnSpc>
                          <a:spcPct val="115000"/>
                        </a:lnSpc>
                        <a:spcAft>
                          <a:spcPts val="0"/>
                        </a:spcAft>
                      </a:pPr>
                      <a:r>
                        <a:rPr lang="en-GB" sz="2000" dirty="0" smtClean="0">
                          <a:effectLst/>
                        </a:rPr>
                        <a:t>If </a:t>
                      </a:r>
                      <a:r>
                        <a:rPr lang="en-GB" sz="2000" dirty="0">
                          <a:effectLst/>
                        </a:rPr>
                        <a:t>the end result of man reaching </a:t>
                      </a:r>
                      <a:r>
                        <a:rPr lang="en-GB" sz="2000" dirty="0" smtClean="0">
                          <a:effectLst/>
                        </a:rPr>
                        <a:t>God by weakening the epistemic distance </a:t>
                      </a:r>
                      <a:r>
                        <a:rPr lang="en-GB" sz="2000" dirty="0">
                          <a:effectLst/>
                        </a:rPr>
                        <a:t>is already assured, how can philosophers maintain that humanity possesses free-will.</a:t>
                      </a:r>
                      <a:endParaRPr lang="en-GB" sz="2000" dirty="0">
                        <a:effectLst/>
                        <a:latin typeface="Calibri"/>
                        <a:ea typeface="Calibri"/>
                        <a:cs typeface="Times New Roman"/>
                      </a:endParaRPr>
                    </a:p>
                  </a:txBody>
                  <a:tcPr marL="63671" marR="63671" marT="0" marB="0"/>
                </a:tc>
              </a:tr>
              <a:tr h="1292383">
                <a:tc>
                  <a:txBody>
                    <a:bodyPr/>
                    <a:lstStyle/>
                    <a:p>
                      <a:pPr algn="l">
                        <a:lnSpc>
                          <a:spcPct val="115000"/>
                        </a:lnSpc>
                        <a:spcAft>
                          <a:spcPts val="0"/>
                        </a:spcAft>
                      </a:pPr>
                      <a:r>
                        <a:rPr lang="en-GB" sz="2000" dirty="0" smtClean="0">
                          <a:effectLst/>
                        </a:rPr>
                        <a:t>Can </a:t>
                      </a:r>
                      <a:r>
                        <a:rPr lang="en-GB" sz="2000" dirty="0">
                          <a:effectLst/>
                        </a:rPr>
                        <a:t>the end justify the means? Is it satisfactory to state that all the suffering experienced within the world is justifiable because it will lead to knowledge of God and moral perfection.</a:t>
                      </a:r>
                      <a:endParaRPr lang="en-GB" sz="2000" dirty="0">
                        <a:effectLst/>
                        <a:latin typeface="Calibri"/>
                        <a:ea typeface="Calibri"/>
                        <a:cs typeface="Times New Roman"/>
                      </a:endParaRPr>
                    </a:p>
                  </a:txBody>
                  <a:tcPr marL="63671" marR="63671" marT="0" marB="0"/>
                </a:tc>
              </a:tr>
              <a:tr h="1292383">
                <a:tc>
                  <a:txBody>
                    <a:bodyPr/>
                    <a:lstStyle/>
                    <a:p>
                      <a:pPr algn="l">
                        <a:lnSpc>
                          <a:spcPct val="115000"/>
                        </a:lnSpc>
                        <a:spcAft>
                          <a:spcPts val="0"/>
                        </a:spcAft>
                      </a:pPr>
                      <a:r>
                        <a:rPr lang="en-GB" sz="2000" dirty="0" smtClean="0">
                          <a:effectLst/>
                        </a:rPr>
                        <a:t>God </a:t>
                      </a:r>
                      <a:r>
                        <a:rPr lang="en-GB" sz="2000" dirty="0">
                          <a:effectLst/>
                        </a:rPr>
                        <a:t>creates the world out of pre-existent matter which challenges the idea that he is omnipotent as he is no longer the source of everything (contrary to Augustine’s view).</a:t>
                      </a:r>
                      <a:endParaRPr lang="en-GB" sz="2000" dirty="0">
                        <a:effectLst/>
                        <a:latin typeface="Calibri"/>
                        <a:ea typeface="Calibri"/>
                        <a:cs typeface="Times New Roman"/>
                      </a:endParaRPr>
                    </a:p>
                  </a:txBody>
                  <a:tcPr marL="63671" marR="63671" marT="0" marB="0"/>
                </a:tc>
              </a:tr>
            </a:tbl>
          </a:graphicData>
        </a:graphic>
      </p:graphicFrame>
    </p:spTree>
    <p:extLst>
      <p:ext uri="{BB962C8B-B14F-4D97-AF65-F5344CB8AC3E}">
        <p14:creationId xmlns:p14="http://schemas.microsoft.com/office/powerpoint/2010/main" val="3933889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J.L Mackie’s criticism of the idea of free-will</a:t>
            </a:r>
            <a:endParaRPr lang="en-GB" sz="2800" dirty="0"/>
          </a:p>
        </p:txBody>
      </p:sp>
      <p:sp>
        <p:nvSpPr>
          <p:cNvPr id="3" name="Content Placeholder 2"/>
          <p:cNvSpPr>
            <a:spLocks noGrp="1"/>
          </p:cNvSpPr>
          <p:nvPr>
            <p:ph idx="1"/>
          </p:nvPr>
        </p:nvSpPr>
        <p:spPr/>
        <p:txBody>
          <a:bodyPr>
            <a:normAutofit fontScale="62500" lnSpcReduction="20000"/>
          </a:bodyPr>
          <a:lstStyle/>
          <a:p>
            <a:r>
              <a:rPr lang="en-GB" dirty="0"/>
              <a:t>The modern philosopher, </a:t>
            </a:r>
            <a:r>
              <a:rPr lang="en-GB" u="sng" dirty="0"/>
              <a:t>J L Mackie</a:t>
            </a:r>
            <a:r>
              <a:rPr lang="en-GB" dirty="0"/>
              <a:t>, has criticised this by arguing that in addition to a world of robots without free will, and a world of free will but evil, God had a third option – a world where people always freely choose </a:t>
            </a:r>
            <a:r>
              <a:rPr lang="en-GB" i="1" dirty="0"/>
              <a:t>good</a:t>
            </a:r>
            <a:r>
              <a:rPr lang="en-GB" dirty="0"/>
              <a:t> things over bad. His argument goes as follows;</a:t>
            </a:r>
          </a:p>
          <a:p>
            <a:pPr marL="0" indent="0">
              <a:buNone/>
            </a:pPr>
            <a:endParaRPr lang="en-GB" dirty="0"/>
          </a:p>
          <a:p>
            <a:pPr lvl="0"/>
            <a:r>
              <a:rPr lang="en-GB" dirty="0"/>
              <a:t>It is logically possible for me to choose to do good on any one occasion.</a:t>
            </a:r>
          </a:p>
          <a:p>
            <a:pPr lvl="0"/>
            <a:r>
              <a:rPr lang="en-GB" dirty="0"/>
              <a:t>It is logically possible for me to choose to do good on very occasion.</a:t>
            </a:r>
          </a:p>
          <a:p>
            <a:pPr lvl="0"/>
            <a:r>
              <a:rPr lang="en-GB" dirty="0"/>
              <a:t>It is logically possible for any individual to choose to do good throughout their life.</a:t>
            </a:r>
          </a:p>
          <a:p>
            <a:pPr lvl="0"/>
            <a:r>
              <a:rPr lang="en-GB" dirty="0"/>
              <a:t>God is omnipotent and can create any logically possible world.</a:t>
            </a:r>
          </a:p>
          <a:p>
            <a:pPr lvl="0"/>
            <a:r>
              <a:rPr lang="en-GB" dirty="0"/>
              <a:t>Therefore God could have created a world in which we were all genuinely free, yet we all chose to do good.</a:t>
            </a:r>
          </a:p>
          <a:p>
            <a:pPr lvl="0"/>
            <a:r>
              <a:rPr lang="en-GB" dirty="0"/>
              <a:t>God did not create such a world.</a:t>
            </a:r>
          </a:p>
          <a:p>
            <a:pPr lvl="0"/>
            <a:r>
              <a:rPr lang="en-GB" dirty="0"/>
              <a:t>Therefore either God is not omnipotent, or he is not wholly good.</a:t>
            </a:r>
          </a:p>
          <a:p>
            <a:endParaRPr lang="en-GB" dirty="0"/>
          </a:p>
        </p:txBody>
      </p:sp>
      <p:pic>
        <p:nvPicPr>
          <p:cNvPr id="7" name="Picture 6" descr="http://www.philosophyblog.com.au/userimages/user1863_1178678428.jpg"/>
          <p:cNvPicPr/>
          <p:nvPr/>
        </p:nvPicPr>
        <p:blipFill>
          <a:blip r:embed="rId2" cstate="print"/>
          <a:srcRect/>
          <a:stretch>
            <a:fillRect/>
          </a:stretch>
        </p:blipFill>
        <p:spPr bwMode="auto">
          <a:xfrm>
            <a:off x="7020271" y="260648"/>
            <a:ext cx="1715135" cy="1197927"/>
          </a:xfrm>
          <a:prstGeom prst="rect">
            <a:avLst/>
          </a:prstGeom>
          <a:noFill/>
          <a:ln w="9525">
            <a:noFill/>
            <a:miter lim="800000"/>
            <a:headEnd/>
            <a:tailEnd/>
          </a:ln>
        </p:spPr>
      </p:pic>
    </p:spTree>
    <p:extLst>
      <p:ext uri="{BB962C8B-B14F-4D97-AF65-F5344CB8AC3E}">
        <p14:creationId xmlns:p14="http://schemas.microsoft.com/office/powerpoint/2010/main" val="2587665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Process Theology</a:t>
            </a:r>
            <a:endParaRPr lang="en-GB" sz="3600" dirty="0"/>
          </a:p>
        </p:txBody>
      </p:sp>
      <p:sp>
        <p:nvSpPr>
          <p:cNvPr id="3" name="Content Placeholder 2"/>
          <p:cNvSpPr>
            <a:spLocks noGrp="1"/>
          </p:cNvSpPr>
          <p:nvPr>
            <p:ph idx="1"/>
          </p:nvPr>
        </p:nvSpPr>
        <p:spPr>
          <a:xfrm>
            <a:off x="457200" y="1340768"/>
            <a:ext cx="8229600" cy="5040560"/>
          </a:xfrm>
        </p:spPr>
        <p:txBody>
          <a:bodyPr>
            <a:normAutofit fontScale="85000" lnSpcReduction="10000"/>
          </a:bodyPr>
          <a:lstStyle/>
          <a:p>
            <a:r>
              <a:rPr lang="en-GB" sz="2000" dirty="0" smtClean="0"/>
              <a:t>Developed by </a:t>
            </a:r>
            <a:r>
              <a:rPr lang="en-GB" sz="2000" b="1" dirty="0" smtClean="0"/>
              <a:t>A.N. Whitehead </a:t>
            </a:r>
            <a:r>
              <a:rPr lang="en-GB" sz="2000" dirty="0" smtClean="0"/>
              <a:t>in the 20</a:t>
            </a:r>
            <a:r>
              <a:rPr lang="en-GB" sz="2000" baseline="30000" dirty="0" smtClean="0"/>
              <a:t>th</a:t>
            </a:r>
            <a:r>
              <a:rPr lang="en-GB" sz="2000" dirty="0" smtClean="0"/>
              <a:t> century</a:t>
            </a:r>
          </a:p>
          <a:p>
            <a:r>
              <a:rPr lang="en-GB" sz="2000" dirty="0" smtClean="0"/>
              <a:t>Unlike for both Augustine and </a:t>
            </a:r>
            <a:r>
              <a:rPr lang="en-GB" sz="2000" dirty="0" err="1" smtClean="0"/>
              <a:t>Irenaeus</a:t>
            </a:r>
            <a:r>
              <a:rPr lang="en-GB" sz="2000" dirty="0" smtClean="0"/>
              <a:t>, </a:t>
            </a:r>
            <a:r>
              <a:rPr lang="en-GB" sz="2000" b="1" dirty="0" smtClean="0"/>
              <a:t>God is NOT omnipotent</a:t>
            </a:r>
          </a:p>
          <a:p>
            <a:r>
              <a:rPr lang="en-GB" sz="2000" dirty="0" smtClean="0"/>
              <a:t>God creates order out of pre-existing chaos; he is therefore </a:t>
            </a:r>
            <a:r>
              <a:rPr lang="en-GB" sz="2000" b="1" dirty="0" smtClean="0"/>
              <a:t>not a creator “ex nihilo”</a:t>
            </a:r>
          </a:p>
          <a:p>
            <a:r>
              <a:rPr lang="en-GB" sz="2000" dirty="0" smtClean="0"/>
              <a:t>Rather than creating the world and leaving it to its own devices, God is continually part of </a:t>
            </a:r>
            <a:r>
              <a:rPr lang="en-GB" sz="2000" b="1" dirty="0" smtClean="0"/>
              <a:t>the unfolding process of creation</a:t>
            </a:r>
          </a:p>
          <a:p>
            <a:r>
              <a:rPr lang="en-GB" sz="2000" dirty="0" smtClean="0"/>
              <a:t>When the process is harmonious, it produces good; when it produces discord, it produces evil</a:t>
            </a:r>
          </a:p>
          <a:p>
            <a:r>
              <a:rPr lang="en-GB" sz="2000" dirty="0" smtClean="0"/>
              <a:t>God is partly involved with creation (his </a:t>
            </a:r>
            <a:r>
              <a:rPr lang="en-GB" sz="2000" b="1" dirty="0" smtClean="0"/>
              <a:t>physical attributes</a:t>
            </a:r>
            <a:r>
              <a:rPr lang="en-GB" sz="2000" dirty="0" smtClean="0"/>
              <a:t>), and partly distinct (his </a:t>
            </a:r>
            <a:r>
              <a:rPr lang="en-GB" sz="2000" b="1" dirty="0" smtClean="0"/>
              <a:t>mental attributes</a:t>
            </a:r>
            <a:r>
              <a:rPr lang="en-GB" sz="2000" dirty="0" smtClean="0"/>
              <a:t>), using “</a:t>
            </a:r>
            <a:r>
              <a:rPr lang="en-GB" sz="2000" b="1" dirty="0" smtClean="0"/>
              <a:t>persuasion and lure” </a:t>
            </a:r>
            <a:r>
              <a:rPr lang="en-GB" sz="2000" dirty="0" smtClean="0"/>
              <a:t>(John Hick) to maximise good over evil</a:t>
            </a:r>
          </a:p>
          <a:p>
            <a:r>
              <a:rPr lang="en-GB" sz="2000" dirty="0" smtClean="0"/>
              <a:t>God tries to coax humanity into choosing good, however he does not possess total control over us </a:t>
            </a:r>
          </a:p>
          <a:p>
            <a:r>
              <a:rPr lang="en-GB" sz="2000" dirty="0" smtClean="0"/>
              <a:t>Most importantly, God suffers when the world suffers through evil – rather than remaining transcendent and omnipotent, he is, as Whitehead argued, the </a:t>
            </a:r>
            <a:r>
              <a:rPr lang="en-GB" sz="2000" b="1" dirty="0" smtClean="0"/>
              <a:t>“fellow sufferer who understands”.</a:t>
            </a:r>
          </a:p>
          <a:p>
            <a:r>
              <a:rPr lang="en-GB" sz="2000" dirty="0" smtClean="0"/>
              <a:t>God remains responsible for good and evil, however this is justified by </a:t>
            </a:r>
            <a:r>
              <a:rPr lang="en-GB" sz="2000" b="1" dirty="0" smtClean="0"/>
              <a:t>Hick</a:t>
            </a:r>
            <a:r>
              <a:rPr lang="en-GB" sz="2000" dirty="0" smtClean="0"/>
              <a:t> thus: God has </a:t>
            </a:r>
            <a:r>
              <a:rPr lang="en-GB" sz="2000" i="1" dirty="0" smtClean="0"/>
              <a:t>“produced a sufficient quality and quantity of good to outweigh all the evil</a:t>
            </a:r>
            <a:r>
              <a:rPr lang="en-GB" sz="2000" dirty="0" smtClean="0"/>
              <a:t>”.</a:t>
            </a:r>
          </a:p>
          <a:p>
            <a:r>
              <a:rPr lang="en-GB" sz="2000" dirty="0" smtClean="0"/>
              <a:t>The theory gained particular favour in light of the holocaust: </a:t>
            </a:r>
            <a:r>
              <a:rPr lang="en-GB" sz="2000" dirty="0" err="1" smtClean="0"/>
              <a:t>Jurgen</a:t>
            </a:r>
            <a:r>
              <a:rPr lang="en-GB" sz="2000" dirty="0" smtClean="0"/>
              <a:t> </a:t>
            </a:r>
            <a:r>
              <a:rPr lang="en-GB" sz="2000" dirty="0" err="1" smtClean="0"/>
              <a:t>Moltmann</a:t>
            </a:r>
            <a:r>
              <a:rPr lang="en-GB" sz="2000" dirty="0" smtClean="0"/>
              <a:t> described Jesus Christ as the suffering servant on the cross who experienced and suffered alongside the Jews in the holocaust.</a:t>
            </a:r>
          </a:p>
          <a:p>
            <a:endParaRPr lang="en-GB" sz="2000" b="1" dirty="0" smtClean="0"/>
          </a:p>
          <a:p>
            <a:endParaRPr lang="en-GB" sz="2000" dirty="0"/>
          </a:p>
        </p:txBody>
      </p:sp>
    </p:spTree>
    <p:extLst>
      <p:ext uri="{BB962C8B-B14F-4D97-AF65-F5344CB8AC3E}">
        <p14:creationId xmlns:p14="http://schemas.microsoft.com/office/powerpoint/2010/main" val="1128357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Evaluation of Process Theology</a:t>
            </a:r>
            <a:endParaRPr lang="en-GB" sz="2800" dirty="0"/>
          </a:p>
        </p:txBody>
      </p:sp>
      <p:sp>
        <p:nvSpPr>
          <p:cNvPr id="3" name="Content Placeholder 2"/>
          <p:cNvSpPr>
            <a:spLocks noGrp="1"/>
          </p:cNvSpPr>
          <p:nvPr>
            <p:ph idx="1"/>
          </p:nvPr>
        </p:nvSpPr>
        <p:spPr/>
        <p:txBody>
          <a:bodyPr>
            <a:normAutofit fontScale="92500"/>
          </a:bodyPr>
          <a:lstStyle/>
          <a:p>
            <a:r>
              <a:rPr lang="en-GB" sz="2400" dirty="0" smtClean="0"/>
              <a:t>Strengths:</a:t>
            </a:r>
          </a:p>
          <a:p>
            <a:r>
              <a:rPr lang="en-GB" sz="2400" dirty="0" smtClean="0"/>
              <a:t>God is sympathetic to our suffering; he engages with suffering along with the world</a:t>
            </a:r>
          </a:p>
          <a:p>
            <a:r>
              <a:rPr lang="en-GB" sz="2400" dirty="0" smtClean="0"/>
              <a:t>The theory provides an answer to the issue of God and the Holocaust (and why he did not stop such evil from occurring)</a:t>
            </a:r>
          </a:p>
          <a:p>
            <a:r>
              <a:rPr lang="en-GB" sz="2400" dirty="0" smtClean="0"/>
              <a:t>The theory still allows for a form of free will whilst redefining God’s nature in more accessible terms</a:t>
            </a:r>
          </a:p>
          <a:p>
            <a:r>
              <a:rPr lang="en-GB" sz="2400" dirty="0" smtClean="0"/>
              <a:t>Weaknesses:</a:t>
            </a:r>
          </a:p>
          <a:p>
            <a:r>
              <a:rPr lang="en-GB" sz="2400" dirty="0" smtClean="0"/>
              <a:t>It is not strictly a theodicy as God’s character has been redefined</a:t>
            </a:r>
          </a:p>
          <a:p>
            <a:r>
              <a:rPr lang="en-GB" sz="2400" dirty="0" smtClean="0"/>
              <a:t>Is a God who is not omnipotent worthy of worship?</a:t>
            </a:r>
          </a:p>
          <a:p>
            <a:r>
              <a:rPr lang="en-GB" sz="2400" dirty="0" smtClean="0"/>
              <a:t>It contradicts the scriptural account of creation</a:t>
            </a:r>
          </a:p>
          <a:p>
            <a:endParaRPr lang="en-GB" sz="2400" dirty="0" smtClean="0"/>
          </a:p>
          <a:p>
            <a:endParaRPr lang="en-GB" sz="2400" dirty="0" smtClean="0"/>
          </a:p>
          <a:p>
            <a:endParaRPr lang="en-GB" sz="2400" dirty="0"/>
          </a:p>
        </p:txBody>
      </p:sp>
    </p:spTree>
    <p:extLst>
      <p:ext uri="{BB962C8B-B14F-4D97-AF65-F5344CB8AC3E}">
        <p14:creationId xmlns:p14="http://schemas.microsoft.com/office/powerpoint/2010/main" val="678918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Exam Questions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1a) In what ways may suffering cause problems for religious believers? Outline </a:t>
            </a:r>
            <a:r>
              <a:rPr lang="en-GB" b="1" dirty="0" smtClean="0"/>
              <a:t>two</a:t>
            </a:r>
            <a:r>
              <a:rPr lang="en-GB" dirty="0" smtClean="0"/>
              <a:t> solutions to these problems. (21)</a:t>
            </a:r>
          </a:p>
          <a:p>
            <a:pPr marL="0" indent="0">
              <a:buNone/>
            </a:pPr>
            <a:endParaRPr lang="en-GB" dirty="0" smtClean="0"/>
          </a:p>
          <a:p>
            <a:pPr marL="0" indent="0">
              <a:buNone/>
            </a:pPr>
            <a:r>
              <a:rPr lang="en-GB" dirty="0" smtClean="0"/>
              <a:t>1b)To what extent are these solutions successful? (9)</a:t>
            </a:r>
            <a:endParaRPr lang="en-GB" dirty="0"/>
          </a:p>
        </p:txBody>
      </p:sp>
    </p:spTree>
    <p:extLst>
      <p:ext uri="{BB962C8B-B14F-4D97-AF65-F5344CB8AC3E}">
        <p14:creationId xmlns:p14="http://schemas.microsoft.com/office/powerpoint/2010/main" val="784297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2a) Identify key ideas associated with the problem of evil and suffering. Examine </a:t>
            </a:r>
            <a:r>
              <a:rPr lang="en-GB" b="1" dirty="0" smtClean="0"/>
              <a:t>two</a:t>
            </a:r>
            <a:r>
              <a:rPr lang="en-GB" dirty="0" smtClean="0"/>
              <a:t> solutions to the problem of evil and suffering. (21)</a:t>
            </a:r>
          </a:p>
          <a:p>
            <a:pPr marL="0" indent="0">
              <a:buNone/>
            </a:pPr>
            <a:endParaRPr lang="en-GB" dirty="0" smtClean="0"/>
          </a:p>
          <a:p>
            <a:pPr marL="0" indent="0">
              <a:buNone/>
            </a:pPr>
            <a:r>
              <a:rPr lang="en-GB" dirty="0" smtClean="0"/>
              <a:t>2b) Comment on the view that these are only partially successful solutions (9)</a:t>
            </a:r>
            <a:endParaRPr lang="en-GB" dirty="0"/>
          </a:p>
        </p:txBody>
      </p:sp>
    </p:spTree>
    <p:extLst>
      <p:ext uri="{BB962C8B-B14F-4D97-AF65-F5344CB8AC3E}">
        <p14:creationId xmlns:p14="http://schemas.microsoft.com/office/powerpoint/2010/main" val="2435725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Evil</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Evil: “physical pain, mental suffering and moral wickedness”(John Hick, </a:t>
            </a:r>
            <a:r>
              <a:rPr lang="en-GB" sz="2400" i="1" dirty="0" smtClean="0"/>
              <a:t>Philosophy and Religion)</a:t>
            </a:r>
          </a:p>
          <a:p>
            <a:r>
              <a:rPr lang="en-GB" sz="2400" dirty="0" smtClean="0"/>
              <a:t>Four types of evil :</a:t>
            </a:r>
          </a:p>
          <a:p>
            <a:r>
              <a:rPr lang="en-GB" sz="2400" dirty="0" smtClean="0"/>
              <a:t>Natural - malfunctioning of the natural world (John Hick)</a:t>
            </a:r>
          </a:p>
          <a:p>
            <a:r>
              <a:rPr lang="en-GB" sz="2400" dirty="0" smtClean="0"/>
              <a:t>Moral - “evil </a:t>
            </a:r>
            <a:r>
              <a:rPr lang="en-GB" sz="2400" dirty="0"/>
              <a:t>caused deliberately by humans doing what they ought not to do, or allowed to occur by humans negligently failing to do what they ought to </a:t>
            </a:r>
            <a:r>
              <a:rPr lang="en-GB" sz="2400" dirty="0" smtClean="0"/>
              <a:t>do” Richard Swinburne</a:t>
            </a:r>
          </a:p>
          <a:p>
            <a:r>
              <a:rPr lang="en-GB" sz="2400" dirty="0" smtClean="0"/>
              <a:t>Physical - the experience of evil in physical form</a:t>
            </a:r>
          </a:p>
          <a:p>
            <a:r>
              <a:rPr lang="en-GB" sz="2400" dirty="0" smtClean="0"/>
              <a:t>Meta-physical - imperfection </a:t>
            </a:r>
            <a:r>
              <a:rPr lang="en-GB" sz="2400" dirty="0"/>
              <a:t>and contingency as a feature of the cosmos (e.g. death would be a metaphysical evil</a:t>
            </a:r>
            <a:endParaRPr lang="en-GB" sz="2400" dirty="0" smtClean="0"/>
          </a:p>
          <a:p>
            <a:r>
              <a:rPr lang="en-GB" sz="2400" dirty="0" smtClean="0"/>
              <a:t>Suffering = the unjust result of evil, manifested in mental or physical terms</a:t>
            </a:r>
            <a:endParaRPr lang="en-GB" dirty="0"/>
          </a:p>
        </p:txBody>
      </p:sp>
    </p:spTree>
    <p:extLst>
      <p:ext uri="{BB962C8B-B14F-4D97-AF65-F5344CB8AC3E}">
        <p14:creationId xmlns:p14="http://schemas.microsoft.com/office/powerpoint/2010/main" val="2219191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3a) ‘Suffering is a major problem for religious belief but there are solutions’. Examine two solutions to this problem. (21)</a:t>
            </a:r>
          </a:p>
          <a:p>
            <a:pPr marL="0" indent="0">
              <a:buNone/>
            </a:pPr>
            <a:r>
              <a:rPr lang="en-GB" dirty="0" smtClean="0"/>
              <a:t>3b) Comment on the view that nevertheless suffering remains a major problem for religious belief. (9)</a:t>
            </a:r>
          </a:p>
          <a:p>
            <a:endParaRPr lang="en-GB" dirty="0"/>
          </a:p>
        </p:txBody>
      </p:sp>
    </p:spTree>
    <p:extLst>
      <p:ext uri="{BB962C8B-B14F-4D97-AF65-F5344CB8AC3E}">
        <p14:creationId xmlns:p14="http://schemas.microsoft.com/office/powerpoint/2010/main" val="1811320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4a) ‘Either God cannot abolish evil or he will not. If he cannot, he is not omnipotent, if he will not he is not omnibenevolent’. Examine this claim and give </a:t>
            </a:r>
            <a:r>
              <a:rPr lang="en-GB" b="1" dirty="0" smtClean="0"/>
              <a:t>one</a:t>
            </a:r>
            <a:r>
              <a:rPr lang="en-GB" dirty="0" smtClean="0"/>
              <a:t> solution this problem.</a:t>
            </a:r>
          </a:p>
          <a:p>
            <a:pPr marL="0" indent="0">
              <a:buNone/>
            </a:pPr>
            <a:r>
              <a:rPr lang="en-GB" dirty="0" smtClean="0"/>
              <a:t>4b) Comment on the strengths and weaknesses of a different solution to that presented in part 1 (9)</a:t>
            </a:r>
            <a:endParaRPr lang="en-GB" dirty="0"/>
          </a:p>
        </p:txBody>
      </p:sp>
    </p:spTree>
    <p:extLst>
      <p:ext uri="{BB962C8B-B14F-4D97-AF65-F5344CB8AC3E}">
        <p14:creationId xmlns:p14="http://schemas.microsoft.com/office/powerpoint/2010/main" val="3839426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5a) What may the problem of suffering signify to a religious believer? Examine one solution to this problem. (21)</a:t>
            </a:r>
          </a:p>
          <a:p>
            <a:pPr marL="0" indent="0">
              <a:buNone/>
            </a:pPr>
            <a:endParaRPr lang="en-GB" dirty="0"/>
          </a:p>
          <a:p>
            <a:pPr marL="0" indent="0">
              <a:buNone/>
            </a:pPr>
            <a:r>
              <a:rPr lang="en-GB" dirty="0" smtClean="0"/>
              <a:t>5b) Comment on the view that an alternative solution to that offered in part 1 a better response. (9)</a:t>
            </a:r>
            <a:endParaRPr lang="en-GB" dirty="0"/>
          </a:p>
        </p:txBody>
      </p:sp>
    </p:spTree>
    <p:extLst>
      <p:ext uri="{BB962C8B-B14F-4D97-AF65-F5344CB8AC3E}">
        <p14:creationId xmlns:p14="http://schemas.microsoft.com/office/powerpoint/2010/main" val="3169330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a:t>
            </a:r>
            <a:endParaRPr lang="en-GB" dirty="0"/>
          </a:p>
        </p:txBody>
      </p:sp>
      <p:sp>
        <p:nvSpPr>
          <p:cNvPr id="3" name="Content Placeholder 2"/>
          <p:cNvSpPr>
            <a:spLocks noGrp="1"/>
          </p:cNvSpPr>
          <p:nvPr>
            <p:ph idx="1"/>
          </p:nvPr>
        </p:nvSpPr>
        <p:spPr/>
        <p:txBody>
          <a:bodyPr>
            <a:normAutofit/>
          </a:bodyPr>
          <a:lstStyle/>
          <a:p>
            <a:r>
              <a:rPr lang="en-GB" sz="2400" dirty="0" smtClean="0"/>
              <a:t>Christian theists wish to maintain that the God of classical theism is a true reality…</a:t>
            </a:r>
          </a:p>
          <a:p>
            <a:r>
              <a:rPr lang="en-GB" sz="2400" dirty="0" smtClean="0"/>
              <a:t>He is assumed to be omnipotent, omnibenevolent and omniscient.</a:t>
            </a:r>
          </a:p>
          <a:p>
            <a:r>
              <a:rPr lang="en-GB" sz="2400" dirty="0" smtClean="0"/>
              <a:t>However, the existence of evil and suffering causes a major problem for the believer…</a:t>
            </a:r>
          </a:p>
          <a:p>
            <a:r>
              <a:rPr lang="en-GB" sz="2400" dirty="0" smtClean="0"/>
              <a:t>As </a:t>
            </a:r>
            <a:r>
              <a:rPr lang="en-GB" sz="2400" b="1" dirty="0" smtClean="0"/>
              <a:t>St Augustine of Hippo </a:t>
            </a:r>
            <a:r>
              <a:rPr lang="en-GB" sz="2400" dirty="0" smtClean="0"/>
              <a:t>(4</a:t>
            </a:r>
            <a:r>
              <a:rPr lang="en-GB" sz="2400" baseline="30000" dirty="0" smtClean="0"/>
              <a:t>th</a:t>
            </a:r>
            <a:r>
              <a:rPr lang="en-GB" sz="2400" dirty="0" smtClean="0"/>
              <a:t> century) wrote in his </a:t>
            </a:r>
            <a:r>
              <a:rPr lang="en-GB" sz="2400" i="1" dirty="0" smtClean="0"/>
              <a:t>‘Confessions’….</a:t>
            </a:r>
          </a:p>
          <a:p>
            <a:r>
              <a:rPr lang="en-GB" sz="2400" i="1" dirty="0" smtClean="0"/>
              <a:t>“Either God cannot abolish evil or he will not; if he cannot he is not all-powerful, if he will not, he is not all good”. </a:t>
            </a:r>
            <a:endParaRPr lang="en-GB" sz="2400" i="1" dirty="0"/>
          </a:p>
        </p:txBody>
      </p:sp>
    </p:spTree>
    <p:extLst>
      <p:ext uri="{BB962C8B-B14F-4D97-AF65-F5344CB8AC3E}">
        <p14:creationId xmlns:p14="http://schemas.microsoft.com/office/powerpoint/2010/main" val="3241977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en-GB" dirty="0" smtClean="0"/>
              <a:t>The </a:t>
            </a:r>
            <a:r>
              <a:rPr lang="en-GB" sz="3600" b="1" dirty="0" smtClean="0"/>
              <a:t>logical</a:t>
            </a:r>
            <a:r>
              <a:rPr lang="en-GB" dirty="0" smtClean="0"/>
              <a:t> problem of evil and suffering</a:t>
            </a:r>
            <a:endParaRPr lang="en-GB" dirty="0"/>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r>
              <a:rPr lang="en-GB" sz="2400" dirty="0" smtClean="0"/>
              <a:t>J.L. Mackie and the ‘Inconsistent Triad’ (from </a:t>
            </a:r>
            <a:r>
              <a:rPr lang="en-GB" sz="2400" i="1" dirty="0" smtClean="0"/>
              <a:t>‘Evil and Omnipotence’, </a:t>
            </a:r>
            <a:r>
              <a:rPr lang="en-GB" sz="2400" dirty="0" smtClean="0"/>
              <a:t>1955)</a:t>
            </a:r>
          </a:p>
          <a:p>
            <a:pPr marL="0" indent="0">
              <a:buNone/>
            </a:pPr>
            <a:r>
              <a:rPr lang="en-GB" sz="2400" i="1" dirty="0" smtClean="0"/>
              <a:t>                                    God’s omnipotence </a:t>
            </a:r>
          </a:p>
          <a:p>
            <a:endParaRPr lang="en-GB" sz="2400" i="1" dirty="0"/>
          </a:p>
          <a:p>
            <a:endParaRPr lang="en-GB" sz="2400" i="1" dirty="0" smtClean="0"/>
          </a:p>
          <a:p>
            <a:endParaRPr lang="en-GB" sz="2400" i="1" dirty="0"/>
          </a:p>
          <a:p>
            <a:pPr marL="0" indent="0">
              <a:buNone/>
            </a:pPr>
            <a:r>
              <a:rPr lang="en-GB" sz="2400" i="1" dirty="0"/>
              <a:t> </a:t>
            </a:r>
            <a:r>
              <a:rPr lang="en-GB" sz="2400" i="1" dirty="0" smtClean="0"/>
              <a:t>                            </a:t>
            </a:r>
          </a:p>
          <a:p>
            <a:pPr marL="0" indent="0">
              <a:buNone/>
            </a:pPr>
            <a:r>
              <a:rPr lang="en-GB" sz="2400" i="1" dirty="0"/>
              <a:t> </a:t>
            </a:r>
            <a:r>
              <a:rPr lang="en-GB" sz="2400" i="1" dirty="0" smtClean="0"/>
              <a:t>                        Evil Exists              God’s </a:t>
            </a:r>
            <a:r>
              <a:rPr lang="en-GB" sz="2400" i="1" dirty="0" err="1" smtClean="0"/>
              <a:t>omnibenevolence</a:t>
            </a:r>
            <a:r>
              <a:rPr lang="en-GB" sz="2400" i="1" dirty="0" smtClean="0"/>
              <a:t>    </a:t>
            </a:r>
          </a:p>
          <a:p>
            <a:endParaRPr lang="en-GB" sz="2400" dirty="0" smtClean="0"/>
          </a:p>
          <a:p>
            <a:r>
              <a:rPr lang="en-GB" sz="2400" dirty="0" smtClean="0"/>
              <a:t>The combination of any of these two positions leads logically to the third being impossible.</a:t>
            </a:r>
          </a:p>
          <a:p>
            <a:r>
              <a:rPr lang="en-GB" sz="2400" dirty="0" smtClean="0"/>
              <a:t>However, theists wish to maintain that all three positions are true whilst still believing that God exists.</a:t>
            </a:r>
          </a:p>
          <a:p>
            <a:r>
              <a:rPr lang="en-GB" sz="2400" dirty="0" smtClean="0"/>
              <a:t>This presents an issue…..</a:t>
            </a:r>
          </a:p>
        </p:txBody>
      </p:sp>
      <p:sp>
        <p:nvSpPr>
          <p:cNvPr id="4" name="Isosceles Triangle 3"/>
          <p:cNvSpPr/>
          <p:nvPr/>
        </p:nvSpPr>
        <p:spPr>
          <a:xfrm>
            <a:off x="3384313" y="2348880"/>
            <a:ext cx="1440160" cy="11521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1917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Issues resulting from the inconsistent triad….</a:t>
            </a:r>
            <a:endParaRPr lang="en-GB" sz="3200" dirty="0"/>
          </a:p>
        </p:txBody>
      </p:sp>
      <p:sp>
        <p:nvSpPr>
          <p:cNvPr id="3" name="Content Placeholder 2"/>
          <p:cNvSpPr>
            <a:spLocks noGrp="1"/>
          </p:cNvSpPr>
          <p:nvPr>
            <p:ph idx="1"/>
          </p:nvPr>
        </p:nvSpPr>
        <p:spPr/>
        <p:txBody>
          <a:bodyPr>
            <a:normAutofit/>
          </a:bodyPr>
          <a:lstStyle/>
          <a:p>
            <a:r>
              <a:rPr lang="en-GB" sz="2400" dirty="0" smtClean="0"/>
              <a:t>God is omnipotent: so he should be able to destroy evil as he is all powerful</a:t>
            </a:r>
          </a:p>
          <a:p>
            <a:r>
              <a:rPr lang="en-GB" sz="2400" dirty="0" smtClean="0"/>
              <a:t>God is omnibenevolent: so he would wish to destroy evil as he would not wish any of his subjects to endure suffering</a:t>
            </a:r>
          </a:p>
          <a:p>
            <a:r>
              <a:rPr lang="en-GB" sz="2400" dirty="0" smtClean="0"/>
              <a:t>Furthermore, (though not contained within the triad), God is omniscient and so would possess the knowledge to destroy evil as he is omniscient.</a:t>
            </a:r>
          </a:p>
          <a:p>
            <a:r>
              <a:rPr lang="en-GB" sz="2400" dirty="0" smtClean="0"/>
              <a:t>God created the world </a:t>
            </a:r>
            <a:r>
              <a:rPr lang="en-GB" sz="2400" b="1" dirty="0" smtClean="0"/>
              <a:t>‘ex nihilo’, </a:t>
            </a:r>
            <a:r>
              <a:rPr lang="en-GB" sz="2400" dirty="0" smtClean="0"/>
              <a:t>from nothing, and is therefore responsible for everything within it.</a:t>
            </a:r>
          </a:p>
          <a:p>
            <a:r>
              <a:rPr lang="en-GB" sz="2400" b="1" dirty="0"/>
              <a:t>E</a:t>
            </a:r>
            <a:r>
              <a:rPr lang="en-GB" sz="2400" b="1" dirty="0" smtClean="0"/>
              <a:t>vil does exist - therefore the God of classical theism cannot exist</a:t>
            </a:r>
            <a:endParaRPr lang="en-GB" sz="2400" b="1" dirty="0"/>
          </a:p>
        </p:txBody>
      </p:sp>
    </p:spTree>
    <p:extLst>
      <p:ext uri="{BB962C8B-B14F-4D97-AF65-F5344CB8AC3E}">
        <p14:creationId xmlns:p14="http://schemas.microsoft.com/office/powerpoint/2010/main" val="1882651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t>David Hume and the Existence of Evil</a:t>
            </a:r>
            <a:endParaRPr lang="en-GB" sz="3600" dirty="0"/>
          </a:p>
        </p:txBody>
      </p:sp>
      <p:sp>
        <p:nvSpPr>
          <p:cNvPr id="3" name="Content Placeholder 2"/>
          <p:cNvSpPr>
            <a:spLocks noGrp="1"/>
          </p:cNvSpPr>
          <p:nvPr>
            <p:ph idx="1"/>
          </p:nvPr>
        </p:nvSpPr>
        <p:spPr/>
        <p:txBody>
          <a:bodyPr/>
          <a:lstStyle/>
          <a:p>
            <a:r>
              <a:rPr lang="en-GB" dirty="0" smtClean="0"/>
              <a:t>Hume used the logical problem to offer an deductive argument for the </a:t>
            </a:r>
            <a:r>
              <a:rPr lang="en-GB" b="1" dirty="0" smtClean="0"/>
              <a:t>non-existence of God.</a:t>
            </a:r>
          </a:p>
          <a:p>
            <a:r>
              <a:rPr lang="en-GB" dirty="0" smtClean="0"/>
              <a:t>P Evil exists</a:t>
            </a:r>
          </a:p>
          <a:p>
            <a:r>
              <a:rPr lang="en-GB" dirty="0" smtClean="0"/>
              <a:t>P A God, who is all-loving and all-powerful, would not allow evil to exist if he was real</a:t>
            </a:r>
          </a:p>
          <a:p>
            <a:r>
              <a:rPr lang="en-GB" dirty="0" smtClean="0"/>
              <a:t>C A God, who is both omnipotent </a:t>
            </a:r>
            <a:r>
              <a:rPr lang="en-GB" smtClean="0"/>
              <a:t>and omnibenevolent </a:t>
            </a:r>
            <a:r>
              <a:rPr lang="en-GB" dirty="0" smtClean="0"/>
              <a:t>therefore does not exist</a:t>
            </a:r>
            <a:endParaRPr lang="en-GB" dirty="0"/>
          </a:p>
        </p:txBody>
      </p:sp>
      <p:pic>
        <p:nvPicPr>
          <p:cNvPr id="2050" name="Picture 2" descr="http://quotefreaks.com/wp-content/uploads/authors/david-hu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188641"/>
            <a:ext cx="1240557" cy="1510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4235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The </a:t>
            </a:r>
            <a:r>
              <a:rPr lang="en-GB" sz="3600" b="1" dirty="0" smtClean="0"/>
              <a:t>evidential</a:t>
            </a:r>
            <a:r>
              <a:rPr lang="en-GB" sz="3600" dirty="0" smtClean="0"/>
              <a:t> problem</a:t>
            </a:r>
            <a:endParaRPr lang="en-GB" sz="3600" dirty="0"/>
          </a:p>
        </p:txBody>
      </p:sp>
      <p:sp>
        <p:nvSpPr>
          <p:cNvPr id="3" name="Content Placeholder 2"/>
          <p:cNvSpPr>
            <a:spLocks noGrp="1"/>
          </p:cNvSpPr>
          <p:nvPr>
            <p:ph idx="1"/>
          </p:nvPr>
        </p:nvSpPr>
        <p:spPr/>
        <p:txBody>
          <a:bodyPr>
            <a:noAutofit/>
          </a:bodyPr>
          <a:lstStyle/>
          <a:p>
            <a:r>
              <a:rPr lang="en-GB" sz="2400" dirty="0" smtClean="0"/>
              <a:t>The sheer amount of evil and suffering present within the world cannot be reconciled with the God of classical theism</a:t>
            </a:r>
          </a:p>
          <a:p>
            <a:r>
              <a:rPr lang="en-GB" sz="2400" dirty="0"/>
              <a:t>a</a:t>
            </a:r>
            <a:r>
              <a:rPr lang="en-GB" sz="2400" dirty="0" smtClean="0"/>
              <a:t> small amount of evil might be tolerated to… </a:t>
            </a:r>
          </a:p>
          <a:p>
            <a:r>
              <a:rPr lang="en-GB" sz="2400" dirty="0" smtClean="0"/>
              <a:t>distinguish between right and wrong </a:t>
            </a:r>
          </a:p>
          <a:p>
            <a:r>
              <a:rPr lang="en-GB" sz="2400" dirty="0" smtClean="0"/>
              <a:t>to provide motivation for believers to ‘do the right thing’</a:t>
            </a:r>
          </a:p>
          <a:p>
            <a:r>
              <a:rPr lang="en-GB" sz="2400" dirty="0"/>
              <a:t>o</a:t>
            </a:r>
            <a:r>
              <a:rPr lang="en-GB" sz="2400" dirty="0" smtClean="0"/>
              <a:t>r to highlight God’s goodness</a:t>
            </a:r>
          </a:p>
          <a:p>
            <a:r>
              <a:rPr lang="en-GB" sz="2400" dirty="0" smtClean="0"/>
              <a:t>However, it is not clear why God permits, in some instances large amounts of suffering, e.g. the Holocaust</a:t>
            </a:r>
          </a:p>
          <a:p>
            <a:r>
              <a:rPr lang="en-GB" sz="2400" dirty="0" smtClean="0"/>
              <a:t>The</a:t>
            </a:r>
            <a:r>
              <a:rPr lang="en-GB" sz="2400" b="1" dirty="0" smtClean="0"/>
              <a:t> evidence </a:t>
            </a:r>
            <a:r>
              <a:rPr lang="en-GB" sz="2400" dirty="0" smtClean="0"/>
              <a:t>of </a:t>
            </a:r>
            <a:r>
              <a:rPr lang="en-GB" sz="2400" b="1" i="1" dirty="0" smtClean="0"/>
              <a:t>unnecessary </a:t>
            </a:r>
            <a:r>
              <a:rPr lang="en-GB" sz="2400" dirty="0" smtClean="0"/>
              <a:t>evil suggests that God does not exist</a:t>
            </a:r>
            <a:endParaRPr lang="en-GB" sz="2400" b="1" i="1" dirty="0"/>
          </a:p>
        </p:txBody>
      </p:sp>
    </p:spTree>
    <p:extLst>
      <p:ext uri="{BB962C8B-B14F-4D97-AF65-F5344CB8AC3E}">
        <p14:creationId xmlns:p14="http://schemas.microsoft.com/office/powerpoint/2010/main" val="976857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Responses to the Problem: ‘Theodicies’</a:t>
            </a:r>
            <a:endParaRPr lang="en-GB" sz="3600" dirty="0"/>
          </a:p>
        </p:txBody>
      </p:sp>
      <p:sp>
        <p:nvSpPr>
          <p:cNvPr id="3" name="Content Placeholder 2"/>
          <p:cNvSpPr>
            <a:spLocks noGrp="1"/>
          </p:cNvSpPr>
          <p:nvPr>
            <p:ph idx="1"/>
          </p:nvPr>
        </p:nvSpPr>
        <p:spPr/>
        <p:txBody>
          <a:bodyPr>
            <a:normAutofit fontScale="85000" lnSpcReduction="10000"/>
          </a:bodyPr>
          <a:lstStyle/>
          <a:p>
            <a:r>
              <a:rPr lang="en-GB" dirty="0" smtClean="0"/>
              <a:t>In light of the problem of evil and suffering, theologians have developed a number of ‘theodicies’ in defence of the God of classical theism.</a:t>
            </a:r>
          </a:p>
          <a:p>
            <a:r>
              <a:rPr lang="en-GB" dirty="0" smtClean="0"/>
              <a:t>Theodicy was a word coined by Leibniz and literally means a “defence of God’s righteousness” (</a:t>
            </a:r>
            <a:r>
              <a:rPr lang="en-GB" dirty="0" err="1" smtClean="0"/>
              <a:t>theos</a:t>
            </a:r>
            <a:r>
              <a:rPr lang="en-GB" dirty="0" smtClean="0"/>
              <a:t> = God, dike = righteousness)</a:t>
            </a:r>
          </a:p>
          <a:p>
            <a:r>
              <a:rPr lang="en-GB" dirty="0" smtClean="0"/>
              <a:t>We will examine three:</a:t>
            </a:r>
          </a:p>
          <a:p>
            <a:r>
              <a:rPr lang="en-GB" b="1" dirty="0" smtClean="0"/>
              <a:t>The Augustinian Theodicy</a:t>
            </a:r>
          </a:p>
          <a:p>
            <a:r>
              <a:rPr lang="en-GB" b="1" dirty="0" smtClean="0"/>
              <a:t>The </a:t>
            </a:r>
            <a:r>
              <a:rPr lang="en-GB" b="1" dirty="0" err="1" smtClean="0"/>
              <a:t>Irenaen</a:t>
            </a:r>
            <a:r>
              <a:rPr lang="en-GB" b="1" dirty="0" smtClean="0"/>
              <a:t> Theodicy</a:t>
            </a:r>
          </a:p>
          <a:p>
            <a:r>
              <a:rPr lang="en-GB" b="1" dirty="0" smtClean="0"/>
              <a:t>Process Theology</a:t>
            </a:r>
            <a:endParaRPr lang="en-GB" b="1" dirty="0"/>
          </a:p>
        </p:txBody>
      </p:sp>
    </p:spTree>
    <p:extLst>
      <p:ext uri="{BB962C8B-B14F-4D97-AF65-F5344CB8AC3E}">
        <p14:creationId xmlns:p14="http://schemas.microsoft.com/office/powerpoint/2010/main" val="2811552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The Augustinian Theodicy</a:t>
            </a:r>
            <a:endParaRPr lang="en-GB" sz="2800" dirty="0"/>
          </a:p>
        </p:txBody>
      </p:sp>
      <p:sp>
        <p:nvSpPr>
          <p:cNvPr id="3" name="Content Placeholder 2"/>
          <p:cNvSpPr>
            <a:spLocks noGrp="1"/>
          </p:cNvSpPr>
          <p:nvPr>
            <p:ph idx="1"/>
          </p:nvPr>
        </p:nvSpPr>
        <p:spPr>
          <a:xfrm>
            <a:off x="457200" y="1196752"/>
            <a:ext cx="8229600" cy="5400600"/>
          </a:xfrm>
        </p:spPr>
        <p:txBody>
          <a:bodyPr>
            <a:normAutofit fontScale="85000" lnSpcReduction="20000"/>
          </a:bodyPr>
          <a:lstStyle/>
          <a:p>
            <a:r>
              <a:rPr lang="en-GB" sz="2400" dirty="0" smtClean="0"/>
              <a:t>Developed by St Augustine of Hippo in his </a:t>
            </a:r>
            <a:r>
              <a:rPr lang="en-GB" sz="2400" i="1" dirty="0" smtClean="0"/>
              <a:t>‘Confessions’ - </a:t>
            </a:r>
            <a:r>
              <a:rPr lang="en-GB" sz="2400" dirty="0" smtClean="0"/>
              <a:t>known as a </a:t>
            </a:r>
            <a:r>
              <a:rPr lang="en-GB" sz="2400" b="1" dirty="0" smtClean="0"/>
              <a:t>‘soul-deciding’ </a:t>
            </a:r>
            <a:r>
              <a:rPr lang="en-GB" sz="2400" dirty="0" smtClean="0"/>
              <a:t>theodicy.</a:t>
            </a:r>
          </a:p>
          <a:p>
            <a:r>
              <a:rPr lang="en-GB" sz="2400" dirty="0" smtClean="0"/>
              <a:t>Augustine argues that the world created good as reflected in the Bible (“and god saw that his creation was good”)</a:t>
            </a:r>
          </a:p>
          <a:p>
            <a:r>
              <a:rPr lang="en-GB" sz="2400" dirty="0" smtClean="0"/>
              <a:t>Man created in a state of perfection as part of the </a:t>
            </a:r>
            <a:r>
              <a:rPr lang="en-GB" sz="2400" b="1" dirty="0" smtClean="0"/>
              <a:t>hierarchy of being </a:t>
            </a:r>
            <a:r>
              <a:rPr lang="en-GB" sz="2400" dirty="0" smtClean="0"/>
              <a:t>(explain)</a:t>
            </a:r>
          </a:p>
          <a:p>
            <a:r>
              <a:rPr lang="en-GB" sz="2400" dirty="0" smtClean="0"/>
              <a:t>However he was also created free – this leads to </a:t>
            </a:r>
            <a:r>
              <a:rPr lang="en-GB" sz="2400" b="1" dirty="0" smtClean="0"/>
              <a:t>‘the Fall’,</a:t>
            </a:r>
            <a:r>
              <a:rPr lang="en-GB" sz="2400" dirty="0" smtClean="0"/>
              <a:t> </a:t>
            </a:r>
            <a:r>
              <a:rPr lang="en-GB" sz="2400" b="1" dirty="0" smtClean="0"/>
              <a:t>‘Original Sin’, </a:t>
            </a:r>
            <a:r>
              <a:rPr lang="en-GB" sz="2400" dirty="0" smtClean="0"/>
              <a:t>and man turning away from God (explain </a:t>
            </a:r>
            <a:r>
              <a:rPr lang="en-GB" sz="2400" dirty="0" err="1" smtClean="0"/>
              <a:t>Adam+Eve</a:t>
            </a:r>
            <a:r>
              <a:rPr lang="en-GB" sz="2400" dirty="0" smtClean="0"/>
              <a:t>)</a:t>
            </a:r>
          </a:p>
          <a:p>
            <a:r>
              <a:rPr lang="en-GB" sz="2400" dirty="0" smtClean="0"/>
              <a:t>Evil not a substance or physical entity but a privation of good, a </a:t>
            </a:r>
            <a:r>
              <a:rPr lang="en-GB" sz="2400" b="1" i="1" dirty="0" err="1" smtClean="0"/>
              <a:t>privatio</a:t>
            </a:r>
            <a:r>
              <a:rPr lang="en-GB" sz="2400" b="1" i="1" dirty="0" smtClean="0"/>
              <a:t> </a:t>
            </a:r>
            <a:r>
              <a:rPr lang="en-GB" sz="2400" b="1" i="1" dirty="0" err="1" smtClean="0"/>
              <a:t>bonni</a:t>
            </a:r>
            <a:r>
              <a:rPr lang="en-GB" sz="2400" i="1" dirty="0" smtClean="0"/>
              <a:t>, </a:t>
            </a:r>
            <a:r>
              <a:rPr lang="en-GB" sz="2400" dirty="0" smtClean="0"/>
              <a:t>as a result of one of God’s creation turning away from the hierarchy of being – nothing, however is entirely evil</a:t>
            </a:r>
          </a:p>
          <a:p>
            <a:r>
              <a:rPr lang="en-GB" sz="2400" dirty="0" smtClean="0"/>
              <a:t>Those that turn back to God will proceed to heaven; those that do not will suffer eternal torment (soul-deciding)</a:t>
            </a:r>
          </a:p>
          <a:p>
            <a:r>
              <a:rPr lang="en-GB" sz="2400" dirty="0" smtClean="0"/>
              <a:t>Natural evil is a result of </a:t>
            </a:r>
            <a:r>
              <a:rPr lang="en-GB" sz="2400" b="1" dirty="0" smtClean="0"/>
              <a:t>‘</a:t>
            </a:r>
            <a:r>
              <a:rPr lang="en-GB" sz="2400" b="1" dirty="0" err="1" smtClean="0"/>
              <a:t>satan</a:t>
            </a:r>
            <a:r>
              <a:rPr lang="en-GB" sz="2400" b="1" dirty="0" smtClean="0"/>
              <a:t> and his cohorts’ </a:t>
            </a:r>
            <a:r>
              <a:rPr lang="en-GB" sz="2400" dirty="0" smtClean="0"/>
              <a:t>turning away from their role in creation and placing their pride over good</a:t>
            </a:r>
          </a:p>
          <a:p>
            <a:r>
              <a:rPr lang="en-GB" sz="2400" b="1" i="1" dirty="0" smtClean="0"/>
              <a:t>“since there is happiness for those that do not sin, the world is perfect”</a:t>
            </a:r>
          </a:p>
          <a:p>
            <a:r>
              <a:rPr lang="en-GB" sz="2400" b="1" dirty="0" smtClean="0"/>
              <a:t>The aesthetic argument: </a:t>
            </a:r>
            <a:r>
              <a:rPr lang="en-GB" sz="2400" dirty="0" smtClean="0"/>
              <a:t>the universe like a canvas – overall the canvas is good – however, from our perspective close up, it might seem evil. </a:t>
            </a:r>
            <a:endParaRPr lang="en-GB" sz="2400" b="1" dirty="0" smtClean="0"/>
          </a:p>
          <a:p>
            <a:endParaRPr lang="en-GB" sz="2400" b="1" i="1" dirty="0" smtClean="0"/>
          </a:p>
          <a:p>
            <a:endParaRPr lang="en-GB" sz="2400" dirty="0" smtClean="0"/>
          </a:p>
          <a:p>
            <a:endParaRPr lang="en-GB" sz="2400" i="1" dirty="0" smtClean="0"/>
          </a:p>
          <a:p>
            <a:endParaRPr lang="en-GB" sz="2400" dirty="0" smtClean="0"/>
          </a:p>
          <a:p>
            <a:endParaRPr lang="en-GB" sz="2400" dirty="0" smtClean="0"/>
          </a:p>
          <a:p>
            <a:endParaRPr lang="en-GB" sz="2400" i="1" dirty="0"/>
          </a:p>
        </p:txBody>
      </p:sp>
      <p:pic>
        <p:nvPicPr>
          <p:cNvPr id="7170" name="Picture 2" descr="http://vvn.net/wp/wp-content/uploads/2008/11/augustin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260648"/>
            <a:ext cx="1090092" cy="920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790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2392</Words>
  <Application>Microsoft Office PowerPoint</Application>
  <PresentationFormat>On-screen Show (4:3)</PresentationFormat>
  <Paragraphs>155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Evil and Suffering</vt:lpstr>
      <vt:lpstr>Evil</vt:lpstr>
      <vt:lpstr>The Problem</vt:lpstr>
      <vt:lpstr>The logical problem of evil and suffering</vt:lpstr>
      <vt:lpstr>Issues resulting from the inconsistent triad….</vt:lpstr>
      <vt:lpstr>David Hume and the Existence of Evil</vt:lpstr>
      <vt:lpstr>The evidential problem</vt:lpstr>
      <vt:lpstr>Responses to the Problem: ‘Theodicies’</vt:lpstr>
      <vt:lpstr>The Augustinian Theodicy</vt:lpstr>
      <vt:lpstr>…</vt:lpstr>
      <vt:lpstr>PowerPoint Presentation</vt:lpstr>
      <vt:lpstr>The Irenaean Theodicy</vt:lpstr>
      <vt:lpstr>PowerPoint Presentation</vt:lpstr>
      <vt:lpstr>PowerPoint Presentation</vt:lpstr>
      <vt:lpstr>J.L Mackie’s criticism of the idea of free-will</vt:lpstr>
      <vt:lpstr>Process Theology</vt:lpstr>
      <vt:lpstr>Evaluation of Process Theology</vt:lpstr>
      <vt:lpstr>Past Exam Questions</vt:lpstr>
      <vt:lpstr>PowerPoint Presentation</vt:lpstr>
      <vt:lpstr>PowerPoint Presentation</vt:lpstr>
      <vt:lpstr>PowerPoint Presentation</vt:lpstr>
      <vt:lpstr>PowerPoint Presentation</vt:lpstr>
    </vt:vector>
  </TitlesOfParts>
  <Company>Wellington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Evil and Suffering</dc:title>
  <dc:creator>Thistlethwaite, Peter</dc:creator>
  <cp:lastModifiedBy>katrinam</cp:lastModifiedBy>
  <cp:revision>24</cp:revision>
  <dcterms:created xsi:type="dcterms:W3CDTF">2012-04-15T14:21:26Z</dcterms:created>
  <dcterms:modified xsi:type="dcterms:W3CDTF">2012-10-04T10:52:22Z</dcterms:modified>
</cp:coreProperties>
</file>