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8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7E8FF-39D5-4220-98BC-85DC9AA81E0D}" type="datetimeFigureOut">
              <a:rPr lang="en-US" smtClean="0"/>
              <a:t>9/13/2012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DFCAD-55C8-4DFB-B7F0-92AB869F8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3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561B-B603-44B4-9F73-596159C0207B}" type="datetimeFigureOut">
              <a:rPr lang="en-US" smtClean="0"/>
              <a:pPr/>
              <a:t>9/13/2012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E975-76A0-4871-87CD-A661097B1FC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e/e5/Al-kindi.jpe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Thomas_Aquinas_in_Stained_Glass_crop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6/6a/Gottfried_Wilhelm_von_Leibniz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Cosmological Argument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</p:spPr>
        <p:txBody>
          <a:bodyPr/>
          <a:lstStyle/>
          <a:p>
            <a:r>
              <a:rPr lang="en-GB" dirty="0" smtClean="0"/>
              <a:t>AS</a:t>
            </a:r>
            <a:endParaRPr lang="en-GB" dirty="0" smtClean="0"/>
          </a:p>
        </p:txBody>
      </p:sp>
      <p:pic>
        <p:nvPicPr>
          <p:cNvPr id="1026" name="Picture 2" descr="http://alchemical-weddings.com/wp-content/uploads/2011/04/COSM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142984"/>
            <a:ext cx="2730480" cy="2047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Criticism of Al </a:t>
            </a:r>
            <a:r>
              <a:rPr lang="en-GB" sz="3200" dirty="0" err="1" smtClean="0"/>
              <a:t>Kindi’s</a:t>
            </a:r>
            <a:r>
              <a:rPr lang="en-GB" sz="3200" dirty="0" smtClean="0"/>
              <a:t> </a:t>
            </a:r>
            <a:r>
              <a:rPr lang="en-GB" sz="3200" dirty="0" err="1" smtClean="0"/>
              <a:t>Kalam</a:t>
            </a:r>
            <a:r>
              <a:rPr lang="en-GB" sz="3200" dirty="0" smtClean="0"/>
              <a:t> argument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The challenge of quantum physics </a:t>
            </a:r>
            <a:r>
              <a:rPr lang="en-GB" sz="2400" dirty="0" smtClean="0"/>
              <a:t>– according to quantum physicists, something </a:t>
            </a:r>
            <a:r>
              <a:rPr lang="en-GB" sz="2400" b="1" dirty="0" smtClean="0"/>
              <a:t>can </a:t>
            </a:r>
            <a:r>
              <a:rPr lang="en-GB" sz="2400" dirty="0" smtClean="0"/>
              <a:t>come from nothing (electrons passing in and out of existence without any prior cause). This contradicts the first premise of the argument (“nothing comes from nothing”).</a:t>
            </a:r>
          </a:p>
          <a:p>
            <a:r>
              <a:rPr lang="en-GB" sz="2400" b="1" dirty="0" smtClean="0"/>
              <a:t>The oscillating universe theory –</a:t>
            </a:r>
            <a:r>
              <a:rPr lang="en-GB" sz="2400" dirty="0" smtClean="0"/>
              <a:t> some physicists maintain that the world never “began” as such – the universe is part of an infinite process of expansion and collapse.</a:t>
            </a:r>
          </a:p>
          <a:p>
            <a:r>
              <a:rPr lang="en-GB" sz="2400" b="1" dirty="0" smtClean="0"/>
              <a:t> The Big Bang as an alternative explanation –</a:t>
            </a:r>
            <a:r>
              <a:rPr lang="en-GB" sz="2400" dirty="0" smtClean="0"/>
              <a:t> did the universe come about as a result of the clashing of sub-atomic matter? If so the idea of a creator God becomes less relevant!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1892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Criticisms of Aquinas’ 1st/2</a:t>
            </a:r>
            <a:r>
              <a:rPr lang="en-GB" sz="4000" baseline="30000" dirty="0" smtClean="0"/>
              <a:t>nd</a:t>
            </a:r>
            <a:r>
              <a:rPr lang="en-GB" sz="4000" dirty="0" smtClean="0"/>
              <a:t> Ways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sz="2400" b="1" dirty="0" smtClean="0"/>
          </a:p>
          <a:p>
            <a:r>
              <a:rPr lang="en-GB" sz="2400" b="1" dirty="0" smtClean="0"/>
              <a:t>The possibility of an infinite regress </a:t>
            </a:r>
            <a:r>
              <a:rPr lang="en-GB" sz="2400" dirty="0" smtClean="0"/>
              <a:t>– Aquinas reject this but with little justification</a:t>
            </a:r>
          </a:p>
          <a:p>
            <a:r>
              <a:rPr lang="en-GB" sz="2400" b="1" dirty="0" smtClean="0"/>
              <a:t>Bertrand Russell </a:t>
            </a:r>
            <a:r>
              <a:rPr lang="en-GB" sz="2400" dirty="0" smtClean="0"/>
              <a:t>– the earth is a ‘brute fact’ with no need of explanation in terms of a cause. To attempt to provide an answer is to provide unnecessary meaning and purpose to the world.</a:t>
            </a:r>
          </a:p>
          <a:p>
            <a:r>
              <a:rPr lang="en-GB" sz="2400" b="1" dirty="0" smtClean="0"/>
              <a:t>The inductive leap </a:t>
            </a:r>
            <a:r>
              <a:rPr lang="en-GB" sz="2400" dirty="0" smtClean="0"/>
              <a:t>– Aquinas moves from inferring that there must be a first cause to the idea that this is the God of classical theism – on what basis or justification? </a:t>
            </a:r>
          </a:p>
          <a:p>
            <a:r>
              <a:rPr lang="en-GB" sz="2400" b="1" dirty="0" smtClean="0"/>
              <a:t>Contradiction </a:t>
            </a:r>
            <a:r>
              <a:rPr lang="en-GB" sz="2400" dirty="0" smtClean="0"/>
              <a:t>– Aquinas argues that, for example, everything that is in motion must possess a prior cause – and then contradicts this by arguing for the uniqueness of God – on what basis?</a:t>
            </a:r>
          </a:p>
          <a:p>
            <a:r>
              <a:rPr lang="en-GB" sz="2400" b="1" dirty="0" smtClean="0"/>
              <a:t>Plurality of causes </a:t>
            </a:r>
            <a:r>
              <a:rPr lang="en-GB" sz="2400" dirty="0" smtClean="0"/>
              <a:t>– perhaps there is a cause of the world, but perhaps this cause might be many causes/an imperfect cause </a:t>
            </a:r>
            <a:r>
              <a:rPr lang="en-GB" sz="2400" dirty="0" err="1" smtClean="0"/>
              <a:t>etc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340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Criticisms of Aquinas’ 3</a:t>
            </a:r>
            <a:r>
              <a:rPr lang="en-GB" sz="4000" baseline="30000" dirty="0" smtClean="0"/>
              <a:t>rd</a:t>
            </a:r>
            <a:r>
              <a:rPr lang="en-GB" sz="4000" dirty="0" smtClean="0"/>
              <a:t> Way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The notion of a necessary, unique being, is a logical impossibility, at least from our experience</a:t>
            </a:r>
          </a:p>
          <a:p>
            <a:r>
              <a:rPr lang="en-GB" sz="2400" dirty="0" smtClean="0"/>
              <a:t>If we assign ‘necessity’ as a characteristic to God, we are no longer presenting an a posteriori argument, or one that follows valid logic</a:t>
            </a:r>
          </a:p>
          <a:p>
            <a:r>
              <a:rPr lang="en-GB" sz="2400" dirty="0" smtClean="0"/>
              <a:t>The idea of a necessary being is </a:t>
            </a:r>
            <a:r>
              <a:rPr lang="en-GB" sz="2400" dirty="0" err="1" smtClean="0"/>
              <a:t>unverifable</a:t>
            </a:r>
            <a:r>
              <a:rPr lang="en-GB" sz="2400" dirty="0" smtClean="0"/>
              <a:t> and beyond what we know</a:t>
            </a:r>
          </a:p>
          <a:p>
            <a:r>
              <a:rPr lang="en-GB" sz="2400" dirty="0" smtClean="0"/>
              <a:t>Aquinas’ argument depends upon the belief, rather than the demonstration, that an infinite regress is impossible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970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Criticisms of Leibniz/</a:t>
            </a:r>
            <a:r>
              <a:rPr lang="en-GB" sz="3600" dirty="0" err="1" smtClean="0"/>
              <a:t>Copleston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b="1" dirty="0" smtClean="0"/>
          </a:p>
          <a:p>
            <a:r>
              <a:rPr lang="en-GB" sz="2400" b="1" dirty="0" smtClean="0"/>
              <a:t>David Hume: </a:t>
            </a:r>
            <a:r>
              <a:rPr lang="en-GB" sz="2400" dirty="0" smtClean="0"/>
              <a:t>one can account for single instances of cause and effect, but to ascribe an overall cause to the universe is to go beyond the available evidence</a:t>
            </a:r>
          </a:p>
          <a:p>
            <a:r>
              <a:rPr lang="en-GB" sz="2400" b="1" dirty="0" smtClean="0"/>
              <a:t>Bertrand Russell </a:t>
            </a:r>
            <a:r>
              <a:rPr lang="en-GB" sz="2400" dirty="0" smtClean="0"/>
              <a:t>supports this: following the logic of the cosmological argument, one might come to the conclusion that because all men have a mother, there must be a mother to all men. This is illogical.</a:t>
            </a:r>
          </a:p>
          <a:p>
            <a:r>
              <a:rPr lang="en-GB" sz="2400" dirty="0" smtClean="0"/>
              <a:t>Leibniz’s argument falls prey to its own logic: if God is the sufficient explanation to the universe, what is the sufficient explanation for God?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164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Responses to Criticisms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b="1" dirty="0" smtClean="0"/>
              <a:t>J.L Mackie on infinite regress</a:t>
            </a:r>
            <a:r>
              <a:rPr lang="en-GB" sz="2400" dirty="0" smtClean="0"/>
              <a:t>: Mackie provides the analogy of the infinite number of train carriages. An infinite number of these still requires an engine to inject energy.</a:t>
            </a:r>
          </a:p>
          <a:p>
            <a:r>
              <a:rPr lang="en-GB" sz="2400" b="1" dirty="0" smtClean="0"/>
              <a:t>Reply to Russell on the world as a ‘brute fact’:  </a:t>
            </a:r>
            <a:r>
              <a:rPr lang="en-GB" sz="2400" dirty="0" smtClean="0"/>
              <a:t>to ignore the question of how the world arose is to reject a question fundamental to human existence.</a:t>
            </a:r>
          </a:p>
          <a:p>
            <a:r>
              <a:rPr lang="en-GB" sz="2400" b="1" dirty="0" smtClean="0"/>
              <a:t>Objection to the ‘plurality of causes’ argument: </a:t>
            </a:r>
            <a:r>
              <a:rPr lang="en-GB" sz="2400" dirty="0" smtClean="0"/>
              <a:t>one might apply Ockham’s Razor</a:t>
            </a:r>
            <a:r>
              <a:rPr lang="en-GB" sz="2400" b="1" dirty="0" smtClean="0"/>
              <a:t> </a:t>
            </a:r>
            <a:r>
              <a:rPr lang="en-GB" sz="2400" dirty="0" smtClean="0"/>
              <a:t>to the issue of the nature of the first cause (why multiply the cause of the universe when one cause would suffice?).</a:t>
            </a:r>
          </a:p>
          <a:p>
            <a:r>
              <a:rPr lang="en-GB" sz="2400" b="1" dirty="0" smtClean="0"/>
              <a:t>Objection to quantum physics: </a:t>
            </a:r>
            <a:r>
              <a:rPr lang="en-GB" sz="2400" dirty="0" smtClean="0"/>
              <a:t>William Lane Craig argues that electrons do not pass in and out of existence without a cause but are influenced by vacuum fluctuations.</a:t>
            </a:r>
          </a:p>
          <a:p>
            <a:r>
              <a:rPr lang="en-GB" sz="2400" b="1" dirty="0" smtClean="0"/>
              <a:t>Objection to the concept of infinity: </a:t>
            </a:r>
            <a:r>
              <a:rPr lang="en-GB" sz="2400" dirty="0" smtClean="0"/>
              <a:t>infinity is an unproven concept – the library with an infinite number of red and green books.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581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Strengths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The argument provides a solution</a:t>
            </a:r>
            <a:r>
              <a:rPr lang="en-GB" sz="2400" dirty="0" smtClean="0"/>
              <a:t> to one of the deepest of existential questions. This counters Russell’s unwillingness to attempt to find an answer to this as </a:t>
            </a:r>
            <a:r>
              <a:rPr lang="en-GB" sz="2400" dirty="0" err="1" smtClean="0"/>
              <a:t>Copleston</a:t>
            </a:r>
            <a:r>
              <a:rPr lang="en-GB" sz="2400" dirty="0" smtClean="0"/>
              <a:t> argues: “If one refuses to sit down at the chess board and make a move, one cannot of course be checkmated”.</a:t>
            </a:r>
          </a:p>
          <a:p>
            <a:r>
              <a:rPr lang="en-GB" sz="2400" b="1" dirty="0" smtClean="0"/>
              <a:t>The argument follows philosophically sound logic (inductive logic).</a:t>
            </a:r>
          </a:p>
          <a:p>
            <a:r>
              <a:rPr lang="en-GB" sz="2400" b="1" dirty="0" smtClean="0"/>
              <a:t>The argument, an example of natural theology, compliments revealed theology </a:t>
            </a:r>
            <a:r>
              <a:rPr lang="en-GB" sz="2400" dirty="0" smtClean="0"/>
              <a:t>(as found in the Book of Genesis for example)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5231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Strengths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b="1" dirty="0" smtClean="0"/>
          </a:p>
          <a:p>
            <a:r>
              <a:rPr lang="en-GB" sz="2400" b="1" dirty="0" smtClean="0"/>
              <a:t>The argument is grounded in our experience: </a:t>
            </a:r>
            <a:r>
              <a:rPr lang="en-GB" sz="2400" dirty="0" smtClean="0"/>
              <a:t>generally speaking, what comes into existence has a cause</a:t>
            </a:r>
          </a:p>
          <a:p>
            <a:r>
              <a:rPr lang="en-GB" sz="2400" b="1" dirty="0" smtClean="0"/>
              <a:t>The argument provides evidence that confirms the characteristics of the God of classical theism</a:t>
            </a:r>
          </a:p>
          <a:p>
            <a:r>
              <a:rPr lang="en-GB" sz="2400" b="1" dirty="0" smtClean="0"/>
              <a:t>The argument avoids the issue that the design argument presents by describing God in anthropomorphic terms: </a:t>
            </a:r>
            <a:r>
              <a:rPr lang="en-GB" sz="2400" dirty="0" smtClean="0"/>
              <a:t>God is presented as wholly other, as described by the likes of Rudolph Otto</a:t>
            </a:r>
          </a:p>
          <a:p>
            <a:r>
              <a:rPr lang="en-GB" sz="2400" b="1" dirty="0" smtClean="0"/>
              <a:t>The argument supports scientific findings and can be combined with, for example, the Big Bang theory.</a:t>
            </a:r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Concluding Remarks…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Can it be a proof if it is inductive? It certainly cannot be conclusive!</a:t>
            </a:r>
          </a:p>
          <a:p>
            <a:r>
              <a:rPr lang="en-GB" sz="2800" dirty="0" smtClean="0"/>
              <a:t>Unlikely to convert the atheist, likely to strengthen the belief of the theist who is already supportive of the idea of a creator God.</a:t>
            </a:r>
          </a:p>
          <a:p>
            <a:r>
              <a:rPr lang="en-GB" sz="2800" dirty="0" smtClean="0"/>
              <a:t>Perhaps best described as an example of “faith seeking understanding” (St Anselm).</a:t>
            </a:r>
          </a:p>
          <a:p>
            <a:r>
              <a:rPr lang="en-GB" sz="2800" dirty="0" smtClean="0"/>
              <a:t>“As an argument for the existence of a first cause of all existing things, the arguments seems a reasonable one. But it does not by itself establish the existence of God with all the properties sometimes ascribed to him”.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Past Exam Questions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1a) Give an account of the key features of the cosmological argument for the existence of God (21)</a:t>
            </a:r>
          </a:p>
          <a:p>
            <a:pPr>
              <a:buNone/>
            </a:pPr>
            <a:r>
              <a:rPr lang="en-GB" dirty="0" smtClean="0"/>
              <a:t>1b) To what extent is this a weak argument? (9)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2a) Examine three of the following in relation to the cosmological argument: unmoved mover, uncaused causer, </a:t>
            </a:r>
            <a:r>
              <a:rPr lang="en-GB" dirty="0" err="1" smtClean="0"/>
              <a:t>Kalam</a:t>
            </a:r>
            <a:r>
              <a:rPr lang="en-GB" dirty="0" smtClean="0"/>
              <a:t> argument, necessary being. (21)</a:t>
            </a:r>
          </a:p>
          <a:p>
            <a:pPr>
              <a:buNone/>
            </a:pPr>
            <a:r>
              <a:rPr lang="en-GB" dirty="0" smtClean="0"/>
              <a:t>2b) Comment on the view that the cosmological argument is open to debate and there are no firm conclusion about its success or failure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to the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A classical theistic proof for the existence of God</a:t>
            </a:r>
          </a:p>
          <a:p>
            <a:r>
              <a:rPr lang="en-GB" sz="2400" dirty="0" smtClean="0"/>
              <a:t>Supports the concept of the God of classical theism (</a:t>
            </a:r>
            <a:r>
              <a:rPr lang="en-GB" sz="2400" dirty="0" err="1" smtClean="0"/>
              <a:t>omni</a:t>
            </a:r>
            <a:r>
              <a:rPr lang="en-GB" sz="2400" dirty="0" smtClean="0"/>
              <a:t>-words)</a:t>
            </a:r>
          </a:p>
          <a:p>
            <a:r>
              <a:rPr lang="en-GB" sz="2400" dirty="0" smtClean="0"/>
              <a:t>Accepts that the cosmos is contingent upon a prior being to bring it into existence</a:t>
            </a:r>
          </a:p>
          <a:p>
            <a:r>
              <a:rPr lang="en-GB" sz="2400" dirty="0" smtClean="0"/>
              <a:t>Locates this deity outside of the universe as an eternal, all powerful, first cause</a:t>
            </a:r>
          </a:p>
          <a:p>
            <a:r>
              <a:rPr lang="en-GB" sz="2400" dirty="0" smtClean="0"/>
              <a:t>Developed by the likes of Al </a:t>
            </a:r>
            <a:r>
              <a:rPr lang="en-GB" sz="2400" dirty="0" err="1" smtClean="0"/>
              <a:t>Kindi</a:t>
            </a:r>
            <a:r>
              <a:rPr lang="en-GB" sz="2400" dirty="0" smtClean="0"/>
              <a:t>, Thomas Aquinas, Gottfried Leibniz and FR </a:t>
            </a:r>
            <a:r>
              <a:rPr lang="en-GB" sz="2400" dirty="0" err="1" smtClean="0"/>
              <a:t>Copleston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3a) What are the main strengths of the cosmological argument for the existence of God? (21)</a:t>
            </a:r>
          </a:p>
          <a:p>
            <a:pPr>
              <a:buNone/>
            </a:pPr>
            <a:r>
              <a:rPr lang="en-GB" dirty="0" smtClean="0"/>
              <a:t>3b) To what extent is it reasonable to reject this argument? (9)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4a) What are the significant features of the cosmological argument for the existence of God? (21)</a:t>
            </a:r>
          </a:p>
          <a:p>
            <a:pPr>
              <a:buNone/>
            </a:pPr>
            <a:r>
              <a:rPr lang="en-GB" dirty="0" smtClean="0"/>
              <a:t>4b) How far, if at all, do the strengths of the argument outweigh the weaknesses? (9) 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5a) What are the main ideas of the design and the cosmological argument for the existence of God? (21)</a:t>
            </a:r>
          </a:p>
          <a:p>
            <a:pPr>
              <a:buNone/>
            </a:pPr>
            <a:r>
              <a:rPr lang="en-GB" dirty="0" smtClean="0"/>
              <a:t>5b) Choose one of these and comment on its weaknesses. (9)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Scholars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b="1" dirty="0" smtClean="0"/>
              <a:t>Plato</a:t>
            </a:r>
            <a:r>
              <a:rPr lang="en-GB" sz="2400" dirty="0" smtClean="0"/>
              <a:t>, 5/4</a:t>
            </a:r>
            <a:r>
              <a:rPr lang="en-GB" sz="2400" baseline="30000" dirty="0" smtClean="0"/>
              <a:t>th </a:t>
            </a:r>
            <a:r>
              <a:rPr lang="en-GB" sz="2400" dirty="0" smtClean="0"/>
              <a:t> century BCE….</a:t>
            </a:r>
          </a:p>
          <a:p>
            <a:r>
              <a:rPr lang="en-GB" sz="2400" i="1" dirty="0" smtClean="0"/>
              <a:t>“Shall we say that it is a soul which controls heaven and earth?”</a:t>
            </a:r>
            <a:r>
              <a:rPr lang="en-GB" sz="2400" dirty="0" smtClean="0"/>
              <a:t>…..</a:t>
            </a:r>
          </a:p>
          <a:p>
            <a:r>
              <a:rPr lang="en-GB" sz="2400" dirty="0" smtClean="0"/>
              <a:t>Plato argues that there must be a </a:t>
            </a:r>
            <a:r>
              <a:rPr lang="en-GB" sz="2400" b="1" dirty="0" smtClean="0"/>
              <a:t>prime mover</a:t>
            </a:r>
            <a:r>
              <a:rPr lang="en-GB" sz="2400" dirty="0" smtClean="0"/>
              <a:t> who is capable of moving himself and all other things within the universe (which count as secondary movers as </a:t>
            </a:r>
            <a:r>
              <a:rPr lang="en-GB" sz="2400" smtClean="0"/>
              <a:t>they can move </a:t>
            </a:r>
            <a:r>
              <a:rPr lang="en-GB" sz="2400" dirty="0" smtClean="0"/>
              <a:t>others but not themselves)</a:t>
            </a:r>
          </a:p>
          <a:p>
            <a:endParaRPr lang="en-GB" sz="2400" dirty="0"/>
          </a:p>
          <a:p>
            <a:r>
              <a:rPr lang="en-GB" sz="2400" b="1" dirty="0" smtClean="0"/>
              <a:t>Aristotle</a:t>
            </a:r>
            <a:r>
              <a:rPr lang="en-GB" sz="2400" dirty="0" smtClean="0"/>
              <a:t>,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century BCE….</a:t>
            </a:r>
          </a:p>
          <a:p>
            <a:pPr>
              <a:buNone/>
            </a:pPr>
            <a:r>
              <a:rPr lang="en-GB" sz="2400" dirty="0"/>
              <a:t> </a:t>
            </a:r>
            <a:r>
              <a:rPr lang="en-GB" sz="2400" dirty="0" smtClean="0"/>
              <a:t>  </a:t>
            </a:r>
            <a:r>
              <a:rPr lang="en-GB" sz="2400" i="1" dirty="0" smtClean="0"/>
              <a:t> “the series must start with something, since nothing comes</a:t>
            </a:r>
          </a:p>
          <a:p>
            <a:pPr>
              <a:buNone/>
            </a:pPr>
            <a:r>
              <a:rPr lang="en-GB" sz="2400" i="1" dirty="0"/>
              <a:t> </a:t>
            </a:r>
            <a:r>
              <a:rPr lang="en-GB" sz="2400" i="1" dirty="0" smtClean="0"/>
              <a:t>    from nothing”. </a:t>
            </a:r>
          </a:p>
          <a:p>
            <a:r>
              <a:rPr lang="en-GB" sz="2400" dirty="0" smtClean="0"/>
              <a:t>Aristotle argues there must be an ultimate source to all change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Al </a:t>
            </a:r>
            <a:r>
              <a:rPr lang="en-GB" sz="3200" dirty="0" err="1" smtClean="0"/>
              <a:t>Kindi’s</a:t>
            </a:r>
            <a:r>
              <a:rPr lang="en-GB" sz="3200" dirty="0" smtClean="0"/>
              <a:t> </a:t>
            </a:r>
            <a:r>
              <a:rPr lang="en-GB" sz="3200" dirty="0" err="1" smtClean="0"/>
              <a:t>Kalam</a:t>
            </a:r>
            <a:r>
              <a:rPr lang="en-GB" sz="3200" dirty="0" smtClean="0"/>
              <a:t> Argument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Al </a:t>
            </a:r>
            <a:r>
              <a:rPr lang="en-GB" sz="2400" dirty="0" err="1" smtClean="0"/>
              <a:t>Kindi</a:t>
            </a:r>
            <a:r>
              <a:rPr lang="en-GB" sz="2400" dirty="0" smtClean="0"/>
              <a:t>, 801-873CE, (known as “the philosopher of the Arabs”) develops Aristotle’s/Plato’s ideas in the form an inductive philosophical argument, known as the </a:t>
            </a:r>
            <a:r>
              <a:rPr lang="en-GB" sz="2400" dirty="0" err="1" smtClean="0"/>
              <a:t>Kalam</a:t>
            </a:r>
            <a:r>
              <a:rPr lang="en-GB" sz="2400" dirty="0" smtClean="0"/>
              <a:t> argument… </a:t>
            </a:r>
          </a:p>
          <a:p>
            <a:r>
              <a:rPr lang="en-GB" sz="2400" dirty="0" smtClean="0"/>
              <a:t>P: Nothing that exists can cause itself</a:t>
            </a:r>
          </a:p>
          <a:p>
            <a:r>
              <a:rPr lang="en-GB" sz="2400" dirty="0" smtClean="0"/>
              <a:t>P: The world exists</a:t>
            </a:r>
          </a:p>
          <a:p>
            <a:r>
              <a:rPr lang="en-GB" sz="2400" dirty="0" smtClean="0"/>
              <a:t>P: The world must have been caused</a:t>
            </a:r>
          </a:p>
          <a:p>
            <a:r>
              <a:rPr lang="en-GB" sz="2400" dirty="0" smtClean="0"/>
              <a:t>C: This cause was God</a:t>
            </a:r>
            <a:endParaRPr lang="en-GB" sz="2400" dirty="0"/>
          </a:p>
        </p:txBody>
      </p:sp>
      <p:pic>
        <p:nvPicPr>
          <p:cNvPr id="16386" name="Picture 2" descr="File:Al-kindi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57166"/>
            <a:ext cx="1790703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Thomas Aquinas’ First Way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Thomas Aquinas (1225-1274) was a Dominican priest, philosopher and theologian who developed five proofs known as the ‘</a:t>
            </a:r>
            <a:r>
              <a:rPr lang="en-GB" sz="2400" dirty="0" err="1" smtClean="0"/>
              <a:t>Quinque</a:t>
            </a:r>
            <a:r>
              <a:rPr lang="en-GB" sz="2400" dirty="0" smtClean="0"/>
              <a:t> </a:t>
            </a:r>
            <a:r>
              <a:rPr lang="en-GB" sz="2400" dirty="0" err="1" smtClean="0"/>
              <a:t>Viae</a:t>
            </a:r>
            <a:r>
              <a:rPr lang="en-GB" sz="2400" dirty="0" smtClean="0"/>
              <a:t>’ for the existence of God in his </a:t>
            </a:r>
            <a:r>
              <a:rPr lang="en-GB" sz="2400" i="1" dirty="0" smtClean="0"/>
              <a:t>‘Summa </a:t>
            </a:r>
            <a:r>
              <a:rPr lang="en-GB" sz="2400" i="1" dirty="0" err="1" smtClean="0"/>
              <a:t>Theologica</a:t>
            </a:r>
            <a:r>
              <a:rPr lang="en-GB" sz="2400" i="1" dirty="0" smtClean="0"/>
              <a:t>’. </a:t>
            </a:r>
            <a:endParaRPr lang="en-GB" sz="2400" i="1" dirty="0"/>
          </a:p>
          <a:p>
            <a:r>
              <a:rPr lang="en-GB" sz="2400" b="1" dirty="0" smtClean="0"/>
              <a:t>The “First Way” or the “Unmoved Mover”:</a:t>
            </a:r>
          </a:p>
          <a:p>
            <a:r>
              <a:rPr lang="en-GB" sz="2400" dirty="0" smtClean="0"/>
              <a:t>P: Everything that possesses motion requires a prior cause to put it into motion</a:t>
            </a:r>
          </a:p>
          <a:p>
            <a:r>
              <a:rPr lang="en-GB" sz="2400" dirty="0" smtClean="0"/>
              <a:t>P: The world is in motion </a:t>
            </a:r>
          </a:p>
          <a:p>
            <a:r>
              <a:rPr lang="en-GB" sz="2400" dirty="0" smtClean="0"/>
              <a:t>P: Infinite regress is impossible </a:t>
            </a:r>
          </a:p>
          <a:p>
            <a:r>
              <a:rPr lang="en-GB" sz="2400" dirty="0" smtClean="0"/>
              <a:t>P: The world therefore requires a prior cause to put it into motion</a:t>
            </a:r>
          </a:p>
          <a:p>
            <a:r>
              <a:rPr lang="en-GB" sz="2400" dirty="0" smtClean="0"/>
              <a:t>P: This prior cause must transcend the world</a:t>
            </a:r>
          </a:p>
          <a:p>
            <a:r>
              <a:rPr lang="en-GB" sz="2400" dirty="0" smtClean="0"/>
              <a:t>C: This cause is God who is the “unmoved mover”</a:t>
            </a:r>
          </a:p>
          <a:p>
            <a:pPr>
              <a:buNone/>
            </a:pPr>
            <a:endParaRPr lang="en-GB" sz="2400" dirty="0"/>
          </a:p>
        </p:txBody>
      </p:sp>
      <p:pic>
        <p:nvPicPr>
          <p:cNvPr id="18438" name="Picture 6" descr="http://upload.wikimedia.org/wikipedia/commons/thumb/d/d1/Domino_Cascade.JPG/320px-Domino_Casca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14290"/>
            <a:ext cx="2405058" cy="127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Thomas Aquinas’ 2</a:t>
            </a:r>
            <a:r>
              <a:rPr lang="en-GB" sz="3200" baseline="30000" dirty="0" smtClean="0"/>
              <a:t>nd</a:t>
            </a:r>
            <a:r>
              <a:rPr lang="en-GB" sz="3200" dirty="0" smtClean="0"/>
              <a:t> Way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b="1" dirty="0" smtClean="0"/>
              <a:t>The “Second Way” or the “Uncaused Causer”:</a:t>
            </a:r>
          </a:p>
          <a:p>
            <a:r>
              <a:rPr lang="en-GB" sz="2400" dirty="0" smtClean="0"/>
              <a:t>Similar to the first way, the second way posits God as the primary cause to the universe, this time focusing specifically on cause and effect.</a:t>
            </a:r>
          </a:p>
          <a:p>
            <a:r>
              <a:rPr lang="en-GB" sz="2400" dirty="0" smtClean="0"/>
              <a:t>P: Everything that exists must have a prior cause.</a:t>
            </a:r>
          </a:p>
          <a:p>
            <a:r>
              <a:rPr lang="en-GB" sz="2400" dirty="0" smtClean="0"/>
              <a:t>P: Things in the world exist, each requiring a prior cause.</a:t>
            </a:r>
          </a:p>
          <a:p>
            <a:r>
              <a:rPr lang="en-GB" sz="2400" dirty="0" smtClean="0"/>
              <a:t>P: This chain of cause and effect cannot go on to infinity (rejection of infinite regress)</a:t>
            </a:r>
          </a:p>
          <a:p>
            <a:r>
              <a:rPr lang="en-GB" sz="2400" dirty="0" smtClean="0"/>
              <a:t>P: The world must have had a first cause which itself was uncaused.</a:t>
            </a:r>
          </a:p>
          <a:p>
            <a:r>
              <a:rPr lang="en-GB" sz="2400" dirty="0" smtClean="0"/>
              <a:t>P: This cause must lie outside of the universe.</a:t>
            </a:r>
          </a:p>
          <a:p>
            <a:r>
              <a:rPr lang="en-GB" sz="2400" dirty="0" smtClean="0"/>
              <a:t>C: This cause is God who is the “uncaused causer”.</a:t>
            </a:r>
            <a:endParaRPr lang="en-GB" sz="2400" dirty="0"/>
          </a:p>
        </p:txBody>
      </p:sp>
      <p:pic>
        <p:nvPicPr>
          <p:cNvPr id="4" name="Picture 2" descr="http://upload.wikimedia.org/wikipedia/commons/thumb/4/4e/Thomas_Aquinas_in_Stained_Glass_crop.jpg/220px-Thomas_Aquinas_in_Stained_Glass_cro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285728"/>
            <a:ext cx="1309682" cy="1268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Thomas Aquinas’ Third Way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1" dirty="0" smtClean="0"/>
              <a:t>The Third Way or “The Argument from Contingency”</a:t>
            </a:r>
          </a:p>
          <a:p>
            <a:r>
              <a:rPr lang="en-GB" sz="2400" dirty="0" smtClean="0"/>
              <a:t>This version rests upon the belief that the cosmos is dependent and finite.</a:t>
            </a:r>
          </a:p>
          <a:p>
            <a:r>
              <a:rPr lang="en-GB" sz="2400" dirty="0" smtClean="0"/>
              <a:t>P: Everything within nature which now exists has not always existed</a:t>
            </a:r>
          </a:p>
          <a:p>
            <a:r>
              <a:rPr lang="en-GB" sz="2400" dirty="0" smtClean="0"/>
              <a:t>P: Every object/being is dependent upon a prior contingent, finite being</a:t>
            </a:r>
          </a:p>
          <a:p>
            <a:r>
              <a:rPr lang="en-GB" sz="2400" dirty="0" smtClean="0"/>
              <a:t>P: This cannot go on to infinity</a:t>
            </a:r>
          </a:p>
          <a:p>
            <a:r>
              <a:rPr lang="en-GB" sz="2400" dirty="0" smtClean="0"/>
              <a:t>P: There must be one being who is not contingent but which has always existed and is not dependent upon any other for its existence</a:t>
            </a:r>
          </a:p>
          <a:p>
            <a:r>
              <a:rPr lang="en-GB" sz="2400" dirty="0" smtClean="0"/>
              <a:t>P: This being must lie beyond the universe</a:t>
            </a:r>
          </a:p>
          <a:p>
            <a:r>
              <a:rPr lang="en-GB" sz="2400" dirty="0"/>
              <a:t>C</a:t>
            </a:r>
            <a:r>
              <a:rPr lang="en-GB" sz="2400" dirty="0" smtClean="0"/>
              <a:t>: This being is God who is labelled a “necessary being”; one who is eternal, uncaused and unique.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Gottfried Leibniz and the ‘Principle of </a:t>
            </a:r>
            <a:br>
              <a:rPr lang="en-GB" sz="3600" dirty="0" smtClean="0"/>
            </a:br>
            <a:r>
              <a:rPr lang="en-GB" sz="3600" dirty="0" smtClean="0"/>
              <a:t>Sufficient Reason’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Leibniz avoided looking at single instances of effect within the universe such as objects in motion, and instead focused upon an explanation for the whole cosmos:</a:t>
            </a:r>
          </a:p>
          <a:p>
            <a:r>
              <a:rPr lang="en-GB" sz="2400" i="1" dirty="0" smtClean="0"/>
              <a:t>“If you suppose the world eternal, you will suppose nothing but a succession of states, and will not find in any a sufficient reason”</a:t>
            </a:r>
            <a:r>
              <a:rPr lang="en-GB" sz="2400" dirty="0" smtClean="0"/>
              <a:t>.</a:t>
            </a:r>
            <a:endParaRPr lang="en-GB" sz="2400" i="1" dirty="0" smtClean="0"/>
          </a:p>
          <a:p>
            <a:r>
              <a:rPr lang="en-GB" sz="2400" dirty="0" smtClean="0"/>
              <a:t>P: For everything that exists there must be a sufficient reason to account for its existence</a:t>
            </a:r>
          </a:p>
          <a:p>
            <a:r>
              <a:rPr lang="en-GB" sz="2400" dirty="0" smtClean="0"/>
              <a:t>P: The world exists, but contains no sufficient explanation within it for this existence</a:t>
            </a:r>
          </a:p>
          <a:p>
            <a:r>
              <a:rPr lang="en-GB" sz="2400" dirty="0" smtClean="0"/>
              <a:t>P: The explanation for the world must lie outside of it</a:t>
            </a:r>
          </a:p>
          <a:p>
            <a:r>
              <a:rPr lang="en-GB" sz="2400" dirty="0" smtClean="0"/>
              <a:t>C: The sufficient explanation must be God  </a:t>
            </a:r>
            <a:endParaRPr lang="en-GB" sz="2400" dirty="0"/>
          </a:p>
        </p:txBody>
      </p:sp>
      <p:pic>
        <p:nvPicPr>
          <p:cNvPr id="19458" name="Picture 2" descr="File:Gottfried Wilhelm von Leibniz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285728"/>
            <a:ext cx="128585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F.C. </a:t>
            </a:r>
            <a:r>
              <a:rPr lang="en-GB" sz="3600" dirty="0" err="1" smtClean="0"/>
              <a:t>Copleston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F.C. </a:t>
            </a:r>
            <a:r>
              <a:rPr lang="en-GB" sz="2400" dirty="0" err="1" smtClean="0"/>
              <a:t>Copleston</a:t>
            </a:r>
            <a:r>
              <a:rPr lang="en-GB" sz="2400" dirty="0" smtClean="0"/>
              <a:t> was a 20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c. Jesuit priest who famously defended the idea of a creator God who causes the cosmos in a radio interview with the famous philosopher Bertrand Russell in 1947. </a:t>
            </a:r>
          </a:p>
          <a:p>
            <a:r>
              <a:rPr lang="en-GB" sz="2400" i="1" dirty="0" smtClean="0"/>
              <a:t>“There </a:t>
            </a:r>
            <a:r>
              <a:rPr lang="en-GB" sz="2400" i="1" dirty="0"/>
              <a:t>needs to be a necessary being </a:t>
            </a:r>
            <a:r>
              <a:rPr lang="en-GB" sz="2400" i="1" dirty="0" smtClean="0"/>
              <a:t>to </a:t>
            </a:r>
            <a:r>
              <a:rPr lang="en-GB" sz="2400" i="1" dirty="0"/>
              <a:t>explain why everything else exists.  Contingent beings (like everything we know in the universe) lack the ‘sufficient reason’ to explain why they </a:t>
            </a:r>
            <a:r>
              <a:rPr lang="en-GB" sz="2400" i="1" dirty="0" smtClean="0"/>
              <a:t>exist”</a:t>
            </a:r>
          </a:p>
          <a:p>
            <a:r>
              <a:rPr lang="en-GB" sz="2400" dirty="0" err="1" smtClean="0"/>
              <a:t>Copleston</a:t>
            </a:r>
            <a:r>
              <a:rPr lang="en-GB" sz="2400" dirty="0" smtClean="0"/>
              <a:t> borrows from both Aquinas’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way and Leibniz</a:t>
            </a:r>
          </a:p>
          <a:p>
            <a:endParaRPr lang="en-GB" sz="2400" dirty="0" smtClean="0"/>
          </a:p>
          <a:p>
            <a:r>
              <a:rPr lang="en-GB" sz="2400" dirty="0" smtClean="0"/>
              <a:t>P: Everything in the universe is contingent</a:t>
            </a:r>
          </a:p>
          <a:p>
            <a:r>
              <a:rPr lang="en-GB" sz="2400" dirty="0" smtClean="0"/>
              <a:t>P: Contingent things do not act as a sufficient explanation for their own existence</a:t>
            </a:r>
          </a:p>
          <a:p>
            <a:r>
              <a:rPr lang="en-GB" sz="2400" dirty="0" smtClean="0"/>
              <a:t>P: The universe, because it is contingent, cannot contain anything that explains its own existence</a:t>
            </a:r>
          </a:p>
          <a:p>
            <a:r>
              <a:rPr lang="en-GB" sz="2400" dirty="0" smtClean="0"/>
              <a:t>P: There must be a necessary being outside the universe that constitutes a sufficient reason for the universe’s existence</a:t>
            </a:r>
          </a:p>
          <a:p>
            <a:r>
              <a:rPr lang="en-GB" sz="2400" dirty="0" smtClean="0"/>
              <a:t>C: This necessary being is God</a:t>
            </a:r>
            <a:endParaRPr lang="en-GB" sz="2400" dirty="0"/>
          </a:p>
        </p:txBody>
      </p:sp>
      <p:pic>
        <p:nvPicPr>
          <p:cNvPr id="22530" name="Picture 2" descr="https://lh5.googleusercontent.com/-Jrwb9hvnIrI/TXLlRjM0-BI/AAAAAAAAFng/u-eafbFP4bM/Fr.+Fredrick+Copleston%252C+S.J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85729"/>
            <a:ext cx="1238242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1956</Words>
  <Application>Microsoft Office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The Cosmological Argument</vt:lpstr>
      <vt:lpstr>Background to the Argument</vt:lpstr>
      <vt:lpstr>Background Scholars</vt:lpstr>
      <vt:lpstr>Al Kindi’s Kalam Argument</vt:lpstr>
      <vt:lpstr>Thomas Aquinas’ First Way </vt:lpstr>
      <vt:lpstr>Thomas Aquinas’ 2nd Way</vt:lpstr>
      <vt:lpstr>Thomas Aquinas’ Third Way</vt:lpstr>
      <vt:lpstr>Gottfried Leibniz and the ‘Principle of  Sufficient Reason’ </vt:lpstr>
      <vt:lpstr>F.C. Copleston</vt:lpstr>
      <vt:lpstr>Criticism of Al Kindi’s Kalam argument</vt:lpstr>
      <vt:lpstr>Criticisms of Aquinas’ 1st/2nd Ways</vt:lpstr>
      <vt:lpstr>Criticisms of Aquinas’ 3rd Way</vt:lpstr>
      <vt:lpstr>Criticisms of Leibniz/Copleston </vt:lpstr>
      <vt:lpstr>Responses to Criticisms</vt:lpstr>
      <vt:lpstr>Strengths </vt:lpstr>
      <vt:lpstr>Strengths</vt:lpstr>
      <vt:lpstr>Concluding Remarks…</vt:lpstr>
      <vt:lpstr>Past Exam Questions</vt:lpstr>
      <vt:lpstr>PowerPoint Presentation</vt:lpstr>
      <vt:lpstr>PowerPoint Presentation</vt:lpstr>
      <vt:lpstr>PowerPoint Presentation</vt:lpstr>
      <vt:lpstr>PowerPoint Presentation</vt:lpstr>
    </vt:vector>
  </TitlesOfParts>
  <Company>Wellington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The Cosmological Argument</dc:title>
  <dc:creator>PWT</dc:creator>
  <cp:lastModifiedBy>abull</cp:lastModifiedBy>
  <cp:revision>18</cp:revision>
  <cp:lastPrinted>2012-03-21T10:35:21Z</cp:lastPrinted>
  <dcterms:created xsi:type="dcterms:W3CDTF">2012-03-19T13:05:03Z</dcterms:created>
  <dcterms:modified xsi:type="dcterms:W3CDTF">2012-09-13T09:02:13Z</dcterms:modified>
</cp:coreProperties>
</file>